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80" r:id="rId18"/>
    <p:sldId id="281" r:id="rId19"/>
    <p:sldId id="284" r:id="rId20"/>
    <p:sldId id="282" r:id="rId21"/>
    <p:sldId id="283" r:id="rId22"/>
    <p:sldId id="285" r:id="rId23"/>
    <p:sldId id="286" r:id="rId24"/>
    <p:sldId id="287" r:id="rId25"/>
    <p:sldId id="288" r:id="rId26"/>
    <p:sldId id="271" r:id="rId27"/>
    <p:sldId id="272" r:id="rId28"/>
    <p:sldId id="273" r:id="rId29"/>
    <p:sldId id="274" r:id="rId30"/>
    <p:sldId id="275" r:id="rId31"/>
    <p:sldId id="276" r:id="rId32"/>
    <p:sldId id="277" r:id="rId33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67F"/>
    <a:srgbClr val="E9F8BA"/>
    <a:srgbClr val="DBF5E1"/>
    <a:srgbClr val="20ADB0"/>
    <a:srgbClr val="70BDD2"/>
    <a:srgbClr val="689BA0"/>
    <a:srgbClr val="FED0F7"/>
    <a:srgbClr val="7F356A"/>
    <a:srgbClr val="53315D"/>
    <a:srgbClr val="B92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220CC-95A1-433B-BED6-96EC8AD41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3449C-4D47-4515-921B-45ADAE254A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FDF3BD-3CE8-46C5-A84A-029DE4513652}" type="datetimeFigureOut">
              <a:rPr lang="en-GB"/>
              <a:pPr>
                <a:defRPr/>
              </a:pPr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9F2BA-1D5E-4C0B-8BB3-CE9E5B7D9D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30AA6-BCAA-49F7-B3F3-AD5B6670A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6CE104-C61F-4F40-B873-DB71C0CAA0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3A24DB-42FE-4D7C-A4AF-5F020EBBD8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58879-0F69-4B4E-ADD1-F18D2EFE5B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201C0A-B5F1-4456-A0A1-B5F9A1083FD0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CC334D-E4C7-48EA-8838-E749356AA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E8E4EF-F99B-41AD-AD56-07532B803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2AF2E-6304-44DB-A133-D75E6DF7BE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7DCCE-D662-4A78-B417-91F278438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09E96F-1223-469E-B999-93A6CBC626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D90E7-C4D5-4052-AE9C-39F87A2E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C7A80-A555-4107-82E4-EA9A0CB2003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443E-DDF2-44B2-82E9-2D8B9019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1B81C-E8EC-4B7B-B312-D52A1E29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58CE-5A19-4C3A-A435-9B691C376F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957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7C843-960B-4C9F-BEA8-F437653C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277-873C-44E8-B110-ECF4A950318A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3A2FF-81BE-40C1-9B8D-1E444FE8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AAE66-4135-40AE-B778-789B4BC5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3C4B-6E97-4E95-9A81-69AE2B4C47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86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C89A-0016-4B17-80E5-5FD7C098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6C41-B676-42F5-BD05-4346F2BA02D6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D7E6-31C9-4ED4-B721-F6160970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6BA2A-253A-45A6-A900-469007D9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1E6AB-D2FA-4699-B299-874411951B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34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DCDE8-2890-4700-A30F-DF8AB17C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91B1-005D-4A8B-8C0A-C75A8241753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693C7-5A70-40F5-98DE-4C2F7C91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08697-20DB-4929-B437-F3B0DB9D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4E81-3799-420B-AD14-E01FDD6150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98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F940-91DB-4A9F-90CD-1AD817FA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E4E4-F156-4294-95BE-431B8A20BC3E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75EF8-30B7-4B4E-A8A7-17A1FA58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29288-D79F-4AB0-AF6E-19148E74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95EE-D4DB-4DCF-8C96-7746CA1A88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31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55FAE7-20B8-4CDE-AC83-CA862FB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1E79-B196-4A4B-B3AF-17E5EC7260E7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50599D-4C5B-43CD-A811-981133A9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10FCAA-AB56-41C4-8B2D-E6FB9400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94DB-27ED-485F-A6FA-33989898A3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460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C85653-6455-4CD3-A78B-FCEE6659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D6E8-EB03-42EC-8AA3-F4D7E67BB65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10342F-4350-47A1-9E68-44251EA0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F2587A-54E4-40E9-8308-192574B5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9F34-1B3B-45E9-A72A-F43B9C6604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83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BCD7FE-8CC6-40E2-A391-5BA5CA20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F058-80F0-46B3-A6AD-591C99E7F0C2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B38AFA-69F2-4BE1-9EEB-528C3A1A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8C0888-DB83-4E47-B321-A416749B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3316-A9EE-4C74-8CF2-E1FA9EDDB4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570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D82DAAF-E865-4262-B85A-0A684135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D0F6-F3A6-478F-ACD1-C9A3511436D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62B116-8F10-4BB4-B43A-D57FCABA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9027-8BD2-4D27-85E0-7DBEB417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C027-5504-49AE-9E3C-F6634E9541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139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4ACAF-3E08-4615-84F2-97A45D92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B035-5F4F-47BA-B650-BF577F0D8E6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CAE32-F75F-4B79-9710-F53341DF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31B4D-12B7-4870-B83D-343C88AE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4E9C-9BCB-48BE-84C8-5E0EC14F46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44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81998-84AF-4927-9658-7CD25801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B94B1-882F-4967-ACF9-200A521FE2E9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195D99-44B5-4BC0-953F-93CC4904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AB472E-859D-4D1E-9843-9513618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58E4-9860-41BB-8F61-EAF352B4C7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442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7E037D-82CB-482A-B430-0A7D5F9B75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356D36-968C-42A4-A439-52E5FDC2A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C1FA-A48B-4EC7-B25D-D0EF4F255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12075-942B-447A-823F-D558CBA56F5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27E64-DA81-4631-A35C-C56437354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A3D-1DE7-4FF4-A32D-E61E1D49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FCC528-6288-4B4B-A972-D5F08D3F27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12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74278A-0599-44E7-ABBF-6F2E7F954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4896"/>
            <a:ext cx="9144000" cy="4313104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1C51DF9B-5902-4FF7-9FB7-77BD7F391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98" y="1283242"/>
            <a:ext cx="3384376" cy="118206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08B5B5-A9EE-4703-B50A-D4885755BAEF}"/>
              </a:ext>
            </a:extLst>
          </p:cNvPr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Welcome to the </a:t>
            </a:r>
            <a:endParaRPr lang="en-GB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AFD72-88BB-406C-ABF9-1151FEEA3452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CD4F427-78E1-416C-81E7-026D65EF1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16C2BA-772C-4C96-A5A8-E3BC1770B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2662189-ED7B-4981-8ACD-A8A21C2D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645E65B-409F-47A7-9496-F560309BC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05F22-C388-4173-83FB-394CC759ED71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n-lt"/>
              </a:rPr>
              <a:t>Educational resource partner providers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9285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FA0B320-950A-48C2-8FF3-D637DFAF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6: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8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floating along a river next to a body of water&#10;&#10;Description automatically generated">
            <a:extLst>
              <a:ext uri="{FF2B5EF4-FFF2-40B4-BE49-F238E27FC236}">
                <a16:creationId xmlns:a16="http://schemas.microsoft.com/office/drawing/2014/main" id="{F073514D-2344-4CBA-910D-1134D400C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7: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9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BC3CA35-15B0-443B-B909-71557BF1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8: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4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2A78EB-4769-4066-B6C1-088C472B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3FC2D-C003-47C6-8832-39598F266738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9: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5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76C1CB-3D3B-4261-A1D7-A72F4C51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32386-3B79-4031-ABF0-A0F0ACBF8D5D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10: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2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FADB2-5B10-4A63-85BC-E4DCE4D89FCC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A795E-C7EC-4565-93FC-1B80066B7DC4}"/>
              </a:ext>
            </a:extLst>
          </p:cNvPr>
          <p:cNvSpPr txBox="1"/>
          <p:nvPr/>
        </p:nvSpPr>
        <p:spPr>
          <a:xfrm>
            <a:off x="179512" y="552065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Broads </a:t>
            </a:r>
            <a:r>
              <a:rPr lang="en-US" sz="8000" i="1" dirty="0">
                <a:solidFill>
                  <a:srgbClr val="70BDD2"/>
                </a:solidFill>
              </a:rPr>
              <a:t>or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 not? </a:t>
            </a:r>
            <a:endParaRPr lang="en-GB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FEEC7-F7EA-4923-BF8C-159F455BB947}"/>
              </a:ext>
            </a:extLst>
          </p:cNvPr>
          <p:cNvSpPr/>
          <p:nvPr/>
        </p:nvSpPr>
        <p:spPr>
          <a:xfrm>
            <a:off x="6407696" y="1988840"/>
            <a:ext cx="2736304" cy="2520280"/>
          </a:xfrm>
          <a:prstGeom prst="rect">
            <a:avLst/>
          </a:prstGeom>
          <a:solidFill>
            <a:srgbClr val="689B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of the 10 images did you think were in the Broads National Park?</a:t>
            </a:r>
            <a:endParaRPr lang="en-GB" sz="1600" dirty="0"/>
          </a:p>
        </p:txBody>
      </p:sp>
      <p:pic>
        <p:nvPicPr>
          <p:cNvPr id="2" name="Picture 1" descr="A view of a city&#10;&#10;Description automatically generated">
            <a:extLst>
              <a:ext uri="{FF2B5EF4-FFF2-40B4-BE49-F238E27FC236}">
                <a16:creationId xmlns:a16="http://schemas.microsoft.com/office/drawing/2014/main" id="{1DC80412-D230-4C28-8300-D302E72AC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72573"/>
            <a:ext cx="1800200" cy="1362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DBF30-B7B7-4FAD-902D-AFA32426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36" y="2372574"/>
            <a:ext cx="2044396" cy="1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wallowtail butterfly">
            <a:extLst>
              <a:ext uri="{FF2B5EF4-FFF2-40B4-BE49-F238E27FC236}">
                <a16:creationId xmlns:a16="http://schemas.microsoft.com/office/drawing/2014/main" id="{9DD8C31E-A198-43E9-9C7B-8D5CCA32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68" y="2372573"/>
            <a:ext cx="2041924" cy="13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0EC5AE3-369D-4504-B19E-A4355D3F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0428"/>
            <a:ext cx="1619806" cy="115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6137BE3-E7C3-4B74-BD20-D59461E4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40" y="3760428"/>
            <a:ext cx="1566651" cy="115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DB42F85-FED3-46E0-9574-52A051C3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82" y="3760428"/>
            <a:ext cx="1541213" cy="115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boat floating along a river next to a body of water&#10;&#10;Description automatically generated">
            <a:extLst>
              <a:ext uri="{FF2B5EF4-FFF2-40B4-BE49-F238E27FC236}">
                <a16:creationId xmlns:a16="http://schemas.microsoft.com/office/drawing/2014/main" id="{040D3C04-AB81-48B1-A658-D28426983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32" y="3777298"/>
            <a:ext cx="1708560" cy="113904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7689711-90B4-44B6-BE2F-AD7F33A7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616"/>
            <a:ext cx="169168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A8690B7-0A8F-4204-BB47-5E36288C3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19" y="4941615"/>
            <a:ext cx="2010309" cy="12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2F93D6C-3D8E-499A-9B68-57344ECB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941612"/>
            <a:ext cx="2150665" cy="12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97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a city&#10;&#10;Description automatically generated">
            <a:extLst>
              <a:ext uri="{FF2B5EF4-FFF2-40B4-BE49-F238E27FC236}">
                <a16:creationId xmlns:a16="http://schemas.microsoft.com/office/drawing/2014/main" id="{E6A45BF1-0BCE-48A1-96FB-FFFE6140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57613-98B4-433B-A946-665F8A954E4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891B3-55FE-46A8-B648-B32B056DD919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1: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9855B-8ADA-48AD-880D-069D1B7BEA08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59873-4C02-4697-A8E2-B84E5F15B86A}"/>
              </a:ext>
            </a:extLst>
          </p:cNvPr>
          <p:cNvSpPr txBox="1"/>
          <p:nvPr/>
        </p:nvSpPr>
        <p:spPr>
          <a:xfrm>
            <a:off x="179512" y="5281712"/>
            <a:ext cx="3096344" cy="1200329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F8BA"/>
                </a:solidFill>
              </a:rPr>
              <a:t>This is </a:t>
            </a:r>
            <a:r>
              <a:rPr lang="en-US" dirty="0" err="1">
                <a:solidFill>
                  <a:srgbClr val="E9F8BA"/>
                </a:solidFill>
              </a:rPr>
              <a:t>Beccles</a:t>
            </a:r>
            <a:r>
              <a:rPr lang="en-US" dirty="0">
                <a:solidFill>
                  <a:srgbClr val="E9F8BA"/>
                </a:solidFill>
              </a:rPr>
              <a:t> in Suffolk, one of many towns and villages which the Broads waterways connect</a:t>
            </a:r>
            <a:endParaRPr lang="en-GB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58334B-2633-47C2-A44B-EA95B25E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2: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EC8BCF-FB75-498E-9F5B-707FDF3DAF7F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EFCAB-2A25-4685-B538-32C7D9F25730}"/>
              </a:ext>
            </a:extLst>
          </p:cNvPr>
          <p:cNvSpPr txBox="1"/>
          <p:nvPr/>
        </p:nvSpPr>
        <p:spPr>
          <a:xfrm>
            <a:off x="179512" y="5281712"/>
            <a:ext cx="3096344" cy="923330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F8BA"/>
                </a:solidFill>
              </a:rPr>
              <a:t>The Broads has more miles of waterways than both Venice and Amsterdam</a:t>
            </a:r>
            <a:endParaRPr lang="en-GB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allowtail butterfly">
            <a:extLst>
              <a:ext uri="{FF2B5EF4-FFF2-40B4-BE49-F238E27FC236}">
                <a16:creationId xmlns:a16="http://schemas.microsoft.com/office/drawing/2014/main" id="{4B54637E-1CA2-4C25-B1D4-F94F5457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74"/>
            <a:ext cx="9126103" cy="60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6EA7F-EA7E-47DB-80B0-C2F8A2E5B237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3: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0E28F-2140-4A00-911A-B3FEB1BE1FE0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20C4A-F2FE-49B4-9DEA-0136EF23D151}"/>
              </a:ext>
            </a:extLst>
          </p:cNvPr>
          <p:cNvSpPr txBox="1"/>
          <p:nvPr/>
        </p:nvSpPr>
        <p:spPr>
          <a:xfrm>
            <a:off x="179512" y="5401915"/>
            <a:ext cx="3240360" cy="923330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F8BA"/>
                </a:solidFill>
              </a:rPr>
              <a:t>The Broads are home to a ¼ of the rarest wildlife in the UK – like this Swallowtail butterfly </a:t>
            </a:r>
            <a:endParaRPr lang="en-GB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30A35F-619F-4A74-8492-64ED9ECF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13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0FBEE-8090-4753-97C7-5732839F2A85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4: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594EAE-D9B4-471D-82C2-9F8312E5E89C}"/>
              </a:ext>
            </a:extLst>
          </p:cNvPr>
          <p:cNvSpPr/>
          <p:nvPr/>
        </p:nvSpPr>
        <p:spPr>
          <a:xfrm>
            <a:off x="2267744" y="476672"/>
            <a:ext cx="136815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Not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C8859-DFA9-4D4A-8C19-665E5CCF4934}"/>
              </a:ext>
            </a:extLst>
          </p:cNvPr>
          <p:cNvSpPr txBox="1"/>
          <p:nvPr/>
        </p:nvSpPr>
        <p:spPr>
          <a:xfrm>
            <a:off x="168499" y="4530606"/>
            <a:ext cx="4691533" cy="338554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F8BA"/>
                </a:solidFill>
              </a:rPr>
              <a:t>This is a model of Amsterdam found in Legoland!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ACA1CA-644C-4BB0-9E4E-1BD995C24C93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To start: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52286-886D-4879-9475-D4E7D1854CBA}"/>
              </a:ext>
            </a:extLst>
          </p:cNvPr>
          <p:cNvSpPr/>
          <p:nvPr/>
        </p:nvSpPr>
        <p:spPr>
          <a:xfrm>
            <a:off x="3059832" y="332656"/>
            <a:ext cx="3024336" cy="2304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What do we know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about the Broads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already?</a:t>
            </a:r>
            <a:endParaRPr lang="en-GB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6" name="Picture 3" descr="C:\Users\tutor2u\Downloads\shutterstock_176292206.jpg">
            <a:extLst>
              <a:ext uri="{FF2B5EF4-FFF2-40B4-BE49-F238E27FC236}">
                <a16:creationId xmlns:a16="http://schemas.microsoft.com/office/drawing/2014/main" id="{8DB1B9D7-76D7-4C7F-8ED1-73BFF941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14" y="358542"/>
            <a:ext cx="2343807" cy="23653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30F6441-7785-43CE-9DD8-862B6D4CC6F5}"/>
              </a:ext>
            </a:extLst>
          </p:cNvPr>
          <p:cNvGrpSpPr/>
          <p:nvPr/>
        </p:nvGrpSpPr>
        <p:grpSpPr>
          <a:xfrm>
            <a:off x="1477458" y="707780"/>
            <a:ext cx="45719" cy="1666898"/>
            <a:chOff x="6921179" y="3423643"/>
            <a:chExt cx="45719" cy="166689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FA746F8-2B11-41CC-8228-46ADD5821471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E4AD2D4-9AB9-41AE-B780-5C545108ABC4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5E98FAF-65AE-44D1-96C2-AA5B8DD22BA1}"/>
              </a:ext>
            </a:extLst>
          </p:cNvPr>
          <p:cNvSpPr txBox="1"/>
          <p:nvPr/>
        </p:nvSpPr>
        <p:spPr>
          <a:xfrm>
            <a:off x="6298390" y="707780"/>
            <a:ext cx="27363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 have </a:t>
            </a:r>
            <a:r>
              <a:rPr lang="en-US" b="1" dirty="0">
                <a:solidFill>
                  <a:srgbClr val="B92573"/>
                </a:solidFill>
              </a:rPr>
              <a:t>3 minutes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to</a:t>
            </a:r>
            <a:r>
              <a:rPr lang="en-US" dirty="0"/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write</a:t>
            </a:r>
            <a:r>
              <a:rPr lang="en-US" dirty="0"/>
              <a:t> </a:t>
            </a:r>
            <a:r>
              <a:rPr lang="en-US" sz="2000" b="1" dirty="0">
                <a:solidFill>
                  <a:srgbClr val="53315D"/>
                </a:solidFill>
              </a:rPr>
              <a:t>as many different bullet points as you can </a:t>
            </a:r>
            <a:r>
              <a:rPr lang="en-US" dirty="0"/>
              <a:t>–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stating anything you know about the Broads: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0AA0962-7FC1-45A6-8F13-DAF628F608A8}"/>
              </a:ext>
            </a:extLst>
          </p:cNvPr>
          <p:cNvSpPr/>
          <p:nvPr/>
        </p:nvSpPr>
        <p:spPr>
          <a:xfrm>
            <a:off x="1971" y="2779589"/>
            <a:ext cx="4139952" cy="332656"/>
          </a:xfrm>
          <a:prstGeom prst="rect">
            <a:avLst/>
          </a:prstGeom>
          <a:solidFill>
            <a:srgbClr val="7F35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Think about?</a:t>
            </a:r>
            <a:endParaRPr lang="en-GB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1BDD72-48B0-4101-AF50-38EBEF227E7B}"/>
              </a:ext>
            </a:extLst>
          </p:cNvPr>
          <p:cNvSpPr/>
          <p:nvPr/>
        </p:nvSpPr>
        <p:spPr>
          <a:xfrm>
            <a:off x="705320" y="3254922"/>
            <a:ext cx="1619672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Where </a:t>
            </a:r>
            <a:r>
              <a:rPr lang="en-US" dirty="0"/>
              <a:t>are they?</a:t>
            </a:r>
            <a:endParaRPr lang="en-GB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009215-8B76-4182-83C1-B3E8418DF902}"/>
              </a:ext>
            </a:extLst>
          </p:cNvPr>
          <p:cNvSpPr/>
          <p:nvPr/>
        </p:nvSpPr>
        <p:spPr>
          <a:xfrm>
            <a:off x="2350628" y="3254922"/>
            <a:ext cx="1619672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What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are they?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792C50-AA81-4342-A978-299F58AE1A32}"/>
              </a:ext>
            </a:extLst>
          </p:cNvPr>
          <p:cNvSpPr/>
          <p:nvPr/>
        </p:nvSpPr>
        <p:spPr>
          <a:xfrm>
            <a:off x="3995936" y="3254922"/>
            <a:ext cx="1619672" cy="11521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Why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are they popular?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8BD1CBF-01E6-43C0-8F03-6683797D5288}"/>
              </a:ext>
            </a:extLst>
          </p:cNvPr>
          <p:cNvSpPr/>
          <p:nvPr/>
        </p:nvSpPr>
        <p:spPr>
          <a:xfrm>
            <a:off x="2350628" y="4407050"/>
            <a:ext cx="1619672" cy="1152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What </a:t>
            </a:r>
            <a:r>
              <a:rPr lang="en-US" dirty="0">
                <a:solidFill>
                  <a:srgbClr val="70BDD2"/>
                </a:solidFill>
              </a:rPr>
              <a:t>can you do there?</a:t>
            </a:r>
            <a:endParaRPr lang="en-GB" dirty="0">
              <a:solidFill>
                <a:srgbClr val="70BDD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1702647-1FE1-449E-BC77-DF13729A77D7}"/>
              </a:ext>
            </a:extLst>
          </p:cNvPr>
          <p:cNvSpPr/>
          <p:nvPr/>
        </p:nvSpPr>
        <p:spPr>
          <a:xfrm>
            <a:off x="3995936" y="4407050"/>
            <a:ext cx="1619672" cy="1152128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Why </a:t>
            </a:r>
            <a:r>
              <a:rPr lang="en-US" dirty="0">
                <a:solidFill>
                  <a:srgbClr val="70BDD2"/>
                </a:solidFill>
              </a:rPr>
              <a:t>is it a National Park?</a:t>
            </a:r>
            <a:endParaRPr lang="en-GB" dirty="0">
              <a:solidFill>
                <a:srgbClr val="70BDD2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C3FAA82-98E7-49F1-A771-085B0C62A8E7}"/>
              </a:ext>
            </a:extLst>
          </p:cNvPr>
          <p:cNvSpPr/>
          <p:nvPr/>
        </p:nvSpPr>
        <p:spPr>
          <a:xfrm>
            <a:off x="705320" y="4419050"/>
            <a:ext cx="1619672" cy="1152128"/>
          </a:xfrm>
          <a:prstGeom prst="rect">
            <a:avLst/>
          </a:prstGeom>
          <a:solidFill>
            <a:srgbClr val="FED0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How </a:t>
            </a:r>
            <a:r>
              <a:rPr lang="en-US" b="1" dirty="0">
                <a:solidFill>
                  <a:srgbClr val="70BDD2"/>
                </a:solidFill>
              </a:rPr>
              <a:t>were they formed</a:t>
            </a:r>
            <a:r>
              <a:rPr lang="en-US" dirty="0">
                <a:solidFill>
                  <a:srgbClr val="70BDD2"/>
                </a:solidFill>
              </a:rPr>
              <a:t>?</a:t>
            </a:r>
            <a:endParaRPr lang="en-GB" dirty="0">
              <a:solidFill>
                <a:srgbClr val="70BDD2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B794F19-A88E-4E8E-B71E-B9403FC16313}"/>
              </a:ext>
            </a:extLst>
          </p:cNvPr>
          <p:cNvSpPr/>
          <p:nvPr/>
        </p:nvSpPr>
        <p:spPr>
          <a:xfrm>
            <a:off x="2350628" y="5566908"/>
            <a:ext cx="1619672" cy="1152128"/>
          </a:xfrm>
          <a:prstGeom prst="rect">
            <a:avLst/>
          </a:prstGeom>
          <a:solidFill>
            <a:srgbClr val="70BD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may visit?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23DF35C-B454-4EF6-8910-33C89B0C3C85}"/>
              </a:ext>
            </a:extLst>
          </p:cNvPr>
          <p:cNvSpPr/>
          <p:nvPr/>
        </p:nvSpPr>
        <p:spPr>
          <a:xfrm>
            <a:off x="3995936" y="5566908"/>
            <a:ext cx="1619672" cy="1152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Which </a:t>
            </a:r>
            <a:r>
              <a:rPr lang="en-US" dirty="0">
                <a:solidFill>
                  <a:srgbClr val="70BDD2"/>
                </a:solidFill>
              </a:rPr>
              <a:t>towns and cities are near?</a:t>
            </a:r>
            <a:endParaRPr lang="en-GB" dirty="0">
              <a:solidFill>
                <a:srgbClr val="70BDD2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49D1FC-5164-4D5F-B377-4958D9DFA2ED}"/>
              </a:ext>
            </a:extLst>
          </p:cNvPr>
          <p:cNvSpPr/>
          <p:nvPr/>
        </p:nvSpPr>
        <p:spPr>
          <a:xfrm>
            <a:off x="705320" y="5578908"/>
            <a:ext cx="1619672" cy="1152128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Why </a:t>
            </a:r>
            <a:r>
              <a:rPr lang="en-US" b="1" dirty="0">
                <a:solidFill>
                  <a:srgbClr val="70BDD2"/>
                </a:solidFill>
              </a:rPr>
              <a:t>are they managed</a:t>
            </a:r>
            <a:r>
              <a:rPr lang="en-US" dirty="0">
                <a:solidFill>
                  <a:srgbClr val="70BDD2"/>
                </a:solidFill>
              </a:rPr>
              <a:t>?</a:t>
            </a:r>
            <a:endParaRPr lang="en-GB" dirty="0">
              <a:solidFill>
                <a:srgbClr val="70BD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55CBA09-DE01-484F-B782-33C5D7D5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71"/>
            <a:ext cx="9144000" cy="67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BD68F-5E6B-4564-88C7-8E8F66171C48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5: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C2A71-70C3-4991-A022-F0E9D79C15F1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774C5-2557-4854-B867-8EA1DF9BA479}"/>
              </a:ext>
            </a:extLst>
          </p:cNvPr>
          <p:cNvSpPr txBox="1"/>
          <p:nvPr/>
        </p:nvSpPr>
        <p:spPr>
          <a:xfrm>
            <a:off x="179512" y="5611281"/>
            <a:ext cx="5040560" cy="1077218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F8BA"/>
                </a:solidFill>
              </a:rPr>
              <a:t>These are American mink - an ‘introduced’ species to the Broads. Mink have reduced numbers of native species such as water voles, since 2006 efforts have been made to control mink numbers in the Broads.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C84EBC-5F9E-4ABB-B314-F3B1D0E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BD68F-5E6B-4564-88C7-8E8F66171C48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6: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C2A71-70C3-4991-A022-F0E9D79C15F1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774C5-2557-4854-B867-8EA1DF9BA479}"/>
              </a:ext>
            </a:extLst>
          </p:cNvPr>
          <p:cNvSpPr txBox="1"/>
          <p:nvPr/>
        </p:nvSpPr>
        <p:spPr>
          <a:xfrm>
            <a:off x="170781" y="5517232"/>
            <a:ext cx="5040560" cy="1200329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9F8BA"/>
                </a:solidFill>
              </a:rPr>
              <a:t>The Broads includes a small stretch of Norfolk coast. The beach here at Horsey is backed by sand dunes and is one of the UK’s largest seal colonies. 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floating along a river next to a body of water&#10;&#10;Description automatically generated">
            <a:extLst>
              <a:ext uri="{FF2B5EF4-FFF2-40B4-BE49-F238E27FC236}">
                <a16:creationId xmlns:a16="http://schemas.microsoft.com/office/drawing/2014/main" id="{F073514D-2344-4CBA-910D-1134D400C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13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7: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0661-DDEB-4234-A9EA-FAF450EA3CF1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1B7F4-FCEF-4FF3-8E53-3E6D8E1B6B64}"/>
              </a:ext>
            </a:extLst>
          </p:cNvPr>
          <p:cNvSpPr txBox="1"/>
          <p:nvPr/>
        </p:nvSpPr>
        <p:spPr>
          <a:xfrm>
            <a:off x="170781" y="5517232"/>
            <a:ext cx="5040560" cy="1200329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9F8BA"/>
                </a:solidFill>
              </a:rPr>
              <a:t>This is a Broads rangers patrol boat. A team of rangers cover the entire Broads network to ensure the National Park is safe for everyone to use and enforcing rules where needed.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BC3CA35-15B0-443B-B909-71557BF1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8: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820FC-05FB-4CFF-BA05-84441F0628C0}"/>
              </a:ext>
            </a:extLst>
          </p:cNvPr>
          <p:cNvSpPr/>
          <p:nvPr/>
        </p:nvSpPr>
        <p:spPr>
          <a:xfrm>
            <a:off x="2267744" y="476672"/>
            <a:ext cx="136815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Not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FFB4-629F-4385-A0ED-3630D45348A3}"/>
              </a:ext>
            </a:extLst>
          </p:cNvPr>
          <p:cNvSpPr txBox="1"/>
          <p:nvPr/>
        </p:nvSpPr>
        <p:spPr>
          <a:xfrm>
            <a:off x="168499" y="4530606"/>
            <a:ext cx="4691533" cy="584775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F8BA"/>
                </a:solidFill>
              </a:rPr>
              <a:t>This is nearby Norwich castle! Not quite in the National Park but a popular day trip for tourists.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2A78EB-4769-4066-B6C1-088C472B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3FC2D-C003-47C6-8832-39598F266738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9: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8A1B0E-596A-492E-AA5B-5EF5B8F49484}"/>
              </a:ext>
            </a:extLst>
          </p:cNvPr>
          <p:cNvSpPr/>
          <p:nvPr/>
        </p:nvSpPr>
        <p:spPr>
          <a:xfrm>
            <a:off x="2267744" y="476672"/>
            <a:ext cx="136815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Not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BCE34-AAC4-428B-831C-8781E92E5358}"/>
              </a:ext>
            </a:extLst>
          </p:cNvPr>
          <p:cNvSpPr txBox="1"/>
          <p:nvPr/>
        </p:nvSpPr>
        <p:spPr>
          <a:xfrm>
            <a:off x="168499" y="4530606"/>
            <a:ext cx="4691533" cy="584775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F8BA"/>
                </a:solidFill>
              </a:rPr>
              <a:t>This is Lake Windermere in the Lake District National Park. England’s longest lake.</a:t>
            </a:r>
            <a:endParaRPr lang="en-GB" sz="1600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76C1CB-3D3B-4261-A1D7-A72F4C51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32386-3B79-4031-ABF0-A0F0ACBF8D5D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10: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3D21F-9282-4AB5-A97B-0D1B197DFD09}"/>
              </a:ext>
            </a:extLst>
          </p:cNvPr>
          <p:cNvSpPr/>
          <p:nvPr/>
        </p:nvSpPr>
        <p:spPr>
          <a:xfrm>
            <a:off x="2267744" y="476672"/>
            <a:ext cx="2448272" cy="646331"/>
          </a:xfrm>
          <a:prstGeom prst="rect">
            <a:avLst/>
          </a:prstGeom>
          <a:solidFill>
            <a:srgbClr val="70BDD2"/>
          </a:solidFill>
          <a:ln>
            <a:solidFill>
              <a:srgbClr val="70B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9F8BA"/>
                </a:solidFill>
              </a:rPr>
              <a:t>Broads</a:t>
            </a:r>
            <a:endParaRPr lang="en-GB" sz="4000" dirty="0">
              <a:solidFill>
                <a:srgbClr val="E9F8B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2BD13-13FD-408E-B940-26D6F59BAB6D}"/>
              </a:ext>
            </a:extLst>
          </p:cNvPr>
          <p:cNvSpPr txBox="1"/>
          <p:nvPr/>
        </p:nvSpPr>
        <p:spPr>
          <a:xfrm>
            <a:off x="170781" y="5517232"/>
            <a:ext cx="4905275" cy="1200329"/>
          </a:xfrm>
          <a:prstGeom prst="rect">
            <a:avLst/>
          </a:prstGeom>
          <a:solidFill>
            <a:srgbClr val="20ADB0"/>
          </a:solidFill>
          <a:ln>
            <a:solidFill>
              <a:srgbClr val="DBF5E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9F8BA"/>
                </a:solidFill>
              </a:rPr>
              <a:t>The Broads is a haven for grazing cows. The rich grass is perfect for rearing healthy beef cattle herds and there are often more cows in the Broads than people!</a:t>
            </a:r>
            <a:endParaRPr lang="en-GB" sz="1600" dirty="0">
              <a:solidFill>
                <a:srgbClr val="E9F8BA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B6003-C8C1-4FDB-82AA-BDF01B4A0F5D}"/>
              </a:ext>
            </a:extLst>
          </p:cNvPr>
          <p:cNvSpPr/>
          <p:nvPr/>
        </p:nvSpPr>
        <p:spPr>
          <a:xfrm>
            <a:off x="6084168" y="1086128"/>
            <a:ext cx="2555776" cy="1009853"/>
          </a:xfrm>
          <a:prstGeom prst="rect">
            <a:avLst/>
          </a:prstGeom>
          <a:solidFill>
            <a:srgbClr val="E9F8BA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E867F"/>
                </a:solidFill>
              </a:rPr>
              <a:t>What did you score out of 10?</a:t>
            </a:r>
            <a:endParaRPr lang="en-GB" sz="2800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278E5D-2E72-41AC-9E58-011AED32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61" b="1472"/>
          <a:stretch/>
        </p:blipFill>
        <p:spPr>
          <a:xfrm>
            <a:off x="0" y="12321"/>
            <a:ext cx="6407696" cy="68456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D8C04C-5C51-4285-9EC5-8094F397AEF9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Mapping the location of the Broads: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E1D3F-82B1-4039-AC26-AAD9C892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588503"/>
            <a:ext cx="904875" cy="257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80788-C9B0-45FF-8AE4-568B23B4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983" y="836712"/>
            <a:ext cx="4012017" cy="371157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6893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oads map">
            <a:extLst>
              <a:ext uri="{FF2B5EF4-FFF2-40B4-BE49-F238E27FC236}">
                <a16:creationId xmlns:a16="http://schemas.microsoft.com/office/drawing/2014/main" id="{C7AB3EDD-3101-4335-9B99-B20AC4597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85"/>
            <a:ext cx="5984369" cy="68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469F-E6D2-4D21-A3DB-DEA8D82E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38" y="188640"/>
            <a:ext cx="3238551" cy="45327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265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9AF5D9-8AA0-4FBB-BCB6-FDD06883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065"/>
            <a:ext cx="9144000" cy="6143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520ABB-047A-4524-A8E7-7444BA065CBF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How are the Broads perceived: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F6D540-ABB5-4D0A-898F-D0B4B9B65CAF}"/>
              </a:ext>
            </a:extLst>
          </p:cNvPr>
          <p:cNvSpPr/>
          <p:nvPr/>
        </p:nvSpPr>
        <p:spPr>
          <a:xfrm>
            <a:off x="0" y="761319"/>
            <a:ext cx="3347864" cy="1083505"/>
          </a:xfrm>
          <a:prstGeom prst="rect">
            <a:avLst/>
          </a:prstGeom>
          <a:solidFill>
            <a:srgbClr val="689B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Broads are famous internationally, but what is it that people like about the area?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362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4F708-7304-41A4-B39C-B2C497093C2C}"/>
              </a:ext>
            </a:extLst>
          </p:cNvPr>
          <p:cNvSpPr/>
          <p:nvPr/>
        </p:nvSpPr>
        <p:spPr>
          <a:xfrm>
            <a:off x="133154" y="767904"/>
            <a:ext cx="2880320" cy="1364952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Perception: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Is the way in which we regard, understand or see something. We can attempt to gauge ‘perceptions’ in many ways …</a:t>
            </a:r>
            <a:endParaRPr lang="en-GB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D89A1-A8F4-4FBE-AC2A-8AAAC7883F1A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How are the Broads perceived?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204BF7-E0BA-4E5F-B157-EFE66347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4" y="2615283"/>
            <a:ext cx="6095029" cy="412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0C84F-BC27-4096-AFBF-10D21DC4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623962"/>
            <a:ext cx="3255959" cy="1700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DB3A67-39FE-415E-B43A-CAA939FC1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4"/>
          <a:stretch/>
        </p:blipFill>
        <p:spPr>
          <a:xfrm>
            <a:off x="6470159" y="1007321"/>
            <a:ext cx="2540687" cy="3741037"/>
          </a:xfrm>
          <a:prstGeom prst="rect">
            <a:avLst/>
          </a:prstGeom>
        </p:spPr>
      </p:pic>
      <p:pic>
        <p:nvPicPr>
          <p:cNvPr id="18437" name="Picture 5" descr="The Value of a Twitter Follower">
            <a:extLst>
              <a:ext uri="{FF2B5EF4-FFF2-40B4-BE49-F238E27FC236}">
                <a16:creationId xmlns:a16="http://schemas.microsoft.com/office/drawing/2014/main" id="{168321FD-BE7C-4328-AB0D-1593B3C7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817"/>
            <a:ext cx="2377628" cy="27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5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 Benets Abbey on the River Bure, Norfolk Broads - aerial shot ...">
            <a:extLst>
              <a:ext uri="{FF2B5EF4-FFF2-40B4-BE49-F238E27FC236}">
                <a16:creationId xmlns:a16="http://schemas.microsoft.com/office/drawing/2014/main" id="{CDAAB4EB-9495-4F0B-97B2-3A364C89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E3CA2-2975-4FAD-BCF7-DBA7F19B0192}"/>
              </a:ext>
            </a:extLst>
          </p:cNvPr>
          <p:cNvSpPr/>
          <p:nvPr/>
        </p:nvSpPr>
        <p:spPr>
          <a:xfrm>
            <a:off x="11038" y="764704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 this lesson, we will: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F76C2-C154-4B37-87E3-3F5FB26102B7}"/>
              </a:ext>
            </a:extLst>
          </p:cNvPr>
          <p:cNvSpPr/>
          <p:nvPr/>
        </p:nvSpPr>
        <p:spPr>
          <a:xfrm>
            <a:off x="190550" y="128225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Consider some of the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special qualities and attraction </a:t>
            </a:r>
            <a:r>
              <a:rPr lang="en-US" dirty="0">
                <a:solidFill>
                  <a:srgbClr val="689BA0"/>
                </a:solidFill>
              </a:rPr>
              <a:t>of the Broads</a:t>
            </a:r>
            <a:endParaRPr lang="en-GB" dirty="0">
              <a:solidFill>
                <a:srgbClr val="689B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AD115D-B911-4548-BE69-A489F2A9375F}"/>
              </a:ext>
            </a:extLst>
          </p:cNvPr>
          <p:cNvSpPr/>
          <p:nvPr/>
        </p:nvSpPr>
        <p:spPr>
          <a:xfrm>
            <a:off x="2850892" y="128225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Develop our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locational knowledge </a:t>
            </a:r>
            <a:r>
              <a:rPr lang="en-US" dirty="0">
                <a:solidFill>
                  <a:srgbClr val="689BA0"/>
                </a:solidFill>
              </a:rPr>
              <a:t>of the Broads</a:t>
            </a:r>
            <a:endParaRPr lang="en-GB" dirty="0">
              <a:solidFill>
                <a:srgbClr val="689B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79330D-E618-4F2F-86FB-DF43F2B9AB07}"/>
              </a:ext>
            </a:extLst>
          </p:cNvPr>
          <p:cNvSpPr/>
          <p:nvPr/>
        </p:nvSpPr>
        <p:spPr>
          <a:xfrm>
            <a:off x="5511234" y="128708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Consider how the Broads are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perceived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A6DA1-84BA-4865-93C7-EDD3C22EC70F}"/>
              </a:ext>
            </a:extLst>
          </p:cNvPr>
          <p:cNvSpPr txBox="1"/>
          <p:nvPr/>
        </p:nvSpPr>
        <p:spPr>
          <a:xfrm>
            <a:off x="1812295" y="225946"/>
            <a:ext cx="682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3E867F"/>
                </a:solidFill>
              </a:rPr>
              <a:t>What makes the Broads unique?</a:t>
            </a:r>
            <a:endParaRPr lang="en-GB" sz="2800" u="sng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2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EBE832B-E1E6-4BB6-8C8A-D407E32F7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" y="290770"/>
            <a:ext cx="7908588" cy="651594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3FA6557-C579-4474-BCB3-183D93C7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6567"/>
            <a:ext cx="3809357" cy="4077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0FE497-B6E5-43F7-A750-494F80B6A68B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How are the Broads perceived?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F1A591-E2ED-4027-B0C3-E7AAB8DBE9B3}"/>
              </a:ext>
            </a:extLst>
          </p:cNvPr>
          <p:cNvSpPr/>
          <p:nvPr/>
        </p:nvSpPr>
        <p:spPr>
          <a:xfrm>
            <a:off x="0" y="348916"/>
            <a:ext cx="5086918" cy="487796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Creating WordArt to show perceptions of the Broads:</a:t>
            </a:r>
          </a:p>
        </p:txBody>
      </p:sp>
    </p:spTree>
    <p:extLst>
      <p:ext uri="{BB962C8B-B14F-4D97-AF65-F5344CB8AC3E}">
        <p14:creationId xmlns:p14="http://schemas.microsoft.com/office/powerpoint/2010/main" val="2162256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24EF4-3F14-49B1-B79E-7C13953F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6552"/>
            <a:ext cx="7884368" cy="55448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E254D1-70C0-447B-9213-792DD8BFFF2E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How are the Broads perceived?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19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 Benets Abbey on the River Bure, Norfolk Broads - aerial shot ...">
            <a:extLst>
              <a:ext uri="{FF2B5EF4-FFF2-40B4-BE49-F238E27FC236}">
                <a16:creationId xmlns:a16="http://schemas.microsoft.com/office/drawing/2014/main" id="{CDAAB4EB-9495-4F0B-97B2-3A364C89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E3CA2-2975-4FAD-BCF7-DBA7F19B0192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 this lesson, we have: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F76C2-C154-4B37-87E3-3F5FB26102B7}"/>
              </a:ext>
            </a:extLst>
          </p:cNvPr>
          <p:cNvSpPr/>
          <p:nvPr/>
        </p:nvSpPr>
        <p:spPr>
          <a:xfrm>
            <a:off x="179512" y="517547"/>
            <a:ext cx="2444318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Considered some of the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special qualities and attraction </a:t>
            </a:r>
            <a:r>
              <a:rPr lang="en-US" dirty="0">
                <a:solidFill>
                  <a:srgbClr val="689BA0"/>
                </a:solidFill>
              </a:rPr>
              <a:t>of the Broads</a:t>
            </a:r>
            <a:endParaRPr lang="en-GB" dirty="0">
              <a:solidFill>
                <a:srgbClr val="689B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AD115D-B911-4548-BE69-A489F2A9375F}"/>
              </a:ext>
            </a:extLst>
          </p:cNvPr>
          <p:cNvSpPr/>
          <p:nvPr/>
        </p:nvSpPr>
        <p:spPr>
          <a:xfrm>
            <a:off x="2839854" y="517547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Developed our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locational knowledge </a:t>
            </a:r>
            <a:r>
              <a:rPr lang="en-US" dirty="0">
                <a:solidFill>
                  <a:srgbClr val="689BA0"/>
                </a:solidFill>
              </a:rPr>
              <a:t>of the Broads</a:t>
            </a:r>
            <a:endParaRPr lang="en-GB" dirty="0">
              <a:solidFill>
                <a:srgbClr val="689B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79330D-E618-4F2F-86FB-DF43F2B9AB07}"/>
              </a:ext>
            </a:extLst>
          </p:cNvPr>
          <p:cNvSpPr/>
          <p:nvPr/>
        </p:nvSpPr>
        <p:spPr>
          <a:xfrm>
            <a:off x="5500196" y="522377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Considered how the Broads are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perceived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C9511-800D-434D-BE7C-EDFC63FAC21D}"/>
              </a:ext>
            </a:extLst>
          </p:cNvPr>
          <p:cNvSpPr/>
          <p:nvPr/>
        </p:nvSpPr>
        <p:spPr>
          <a:xfrm>
            <a:off x="179512" y="1916833"/>
            <a:ext cx="2444318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1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BBD52-14A9-49EA-AF22-37E8733F2CA2}"/>
              </a:ext>
            </a:extLst>
          </p:cNvPr>
          <p:cNvSpPr/>
          <p:nvPr/>
        </p:nvSpPr>
        <p:spPr>
          <a:xfrm>
            <a:off x="2836873" y="1916833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2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57CF36-37A3-421E-9FFD-F957496286C5}"/>
              </a:ext>
            </a:extLst>
          </p:cNvPr>
          <p:cNvSpPr/>
          <p:nvPr/>
        </p:nvSpPr>
        <p:spPr>
          <a:xfrm>
            <a:off x="5500196" y="1916832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3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B5032-B9AC-4286-8329-CBB7C05573A4}"/>
              </a:ext>
            </a:extLst>
          </p:cNvPr>
          <p:cNvSpPr/>
          <p:nvPr/>
        </p:nvSpPr>
        <p:spPr>
          <a:xfrm>
            <a:off x="179512" y="2348880"/>
            <a:ext cx="2444318" cy="1296144"/>
          </a:xfrm>
          <a:custGeom>
            <a:avLst/>
            <a:gdLst>
              <a:gd name="connsiteX0" fmla="*/ 0 w 2444318"/>
              <a:gd name="connsiteY0" fmla="*/ 0 h 1296144"/>
              <a:gd name="connsiteX1" fmla="*/ 415534 w 2444318"/>
              <a:gd name="connsiteY1" fmla="*/ 0 h 1296144"/>
              <a:gd name="connsiteX2" fmla="*/ 953284 w 2444318"/>
              <a:gd name="connsiteY2" fmla="*/ 0 h 1296144"/>
              <a:gd name="connsiteX3" fmla="*/ 1417704 w 2444318"/>
              <a:gd name="connsiteY3" fmla="*/ 0 h 1296144"/>
              <a:gd name="connsiteX4" fmla="*/ 1882125 w 2444318"/>
              <a:gd name="connsiteY4" fmla="*/ 0 h 1296144"/>
              <a:gd name="connsiteX5" fmla="*/ 2444318 w 2444318"/>
              <a:gd name="connsiteY5" fmla="*/ 0 h 1296144"/>
              <a:gd name="connsiteX6" fmla="*/ 2444318 w 2444318"/>
              <a:gd name="connsiteY6" fmla="*/ 419087 h 1296144"/>
              <a:gd name="connsiteX7" fmla="*/ 2444318 w 2444318"/>
              <a:gd name="connsiteY7" fmla="*/ 877057 h 1296144"/>
              <a:gd name="connsiteX8" fmla="*/ 2444318 w 2444318"/>
              <a:gd name="connsiteY8" fmla="*/ 1296144 h 1296144"/>
              <a:gd name="connsiteX9" fmla="*/ 1979898 w 2444318"/>
              <a:gd name="connsiteY9" fmla="*/ 1296144 h 1296144"/>
              <a:gd name="connsiteX10" fmla="*/ 1564364 w 2444318"/>
              <a:gd name="connsiteY10" fmla="*/ 1296144 h 1296144"/>
              <a:gd name="connsiteX11" fmla="*/ 1026614 w 2444318"/>
              <a:gd name="connsiteY11" fmla="*/ 1296144 h 1296144"/>
              <a:gd name="connsiteX12" fmla="*/ 586636 w 2444318"/>
              <a:gd name="connsiteY12" fmla="*/ 1296144 h 1296144"/>
              <a:gd name="connsiteX13" fmla="*/ 0 w 2444318"/>
              <a:gd name="connsiteY13" fmla="*/ 1296144 h 1296144"/>
              <a:gd name="connsiteX14" fmla="*/ 0 w 2444318"/>
              <a:gd name="connsiteY14" fmla="*/ 877057 h 1296144"/>
              <a:gd name="connsiteX15" fmla="*/ 0 w 2444318"/>
              <a:gd name="connsiteY15" fmla="*/ 419087 h 1296144"/>
              <a:gd name="connsiteX16" fmla="*/ 0 w 2444318"/>
              <a:gd name="connsiteY16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44318" h="1296144" fill="none" extrusionOk="0">
                <a:moveTo>
                  <a:pt x="0" y="0"/>
                </a:moveTo>
                <a:cubicBezTo>
                  <a:pt x="194272" y="-32150"/>
                  <a:pt x="248028" y="6947"/>
                  <a:pt x="415534" y="0"/>
                </a:cubicBezTo>
                <a:cubicBezTo>
                  <a:pt x="583040" y="-6947"/>
                  <a:pt x="797829" y="25666"/>
                  <a:pt x="953284" y="0"/>
                </a:cubicBezTo>
                <a:cubicBezTo>
                  <a:pt x="1108739" y="-25666"/>
                  <a:pt x="1283248" y="53169"/>
                  <a:pt x="1417704" y="0"/>
                </a:cubicBezTo>
                <a:cubicBezTo>
                  <a:pt x="1552160" y="-53169"/>
                  <a:pt x="1664334" y="32518"/>
                  <a:pt x="1882125" y="0"/>
                </a:cubicBezTo>
                <a:cubicBezTo>
                  <a:pt x="2099916" y="-32518"/>
                  <a:pt x="2185561" y="18311"/>
                  <a:pt x="2444318" y="0"/>
                </a:cubicBezTo>
                <a:cubicBezTo>
                  <a:pt x="2493832" y="203641"/>
                  <a:pt x="2432376" y="227677"/>
                  <a:pt x="2444318" y="419087"/>
                </a:cubicBezTo>
                <a:cubicBezTo>
                  <a:pt x="2456260" y="610497"/>
                  <a:pt x="2419688" y="648423"/>
                  <a:pt x="2444318" y="877057"/>
                </a:cubicBezTo>
                <a:cubicBezTo>
                  <a:pt x="2468948" y="1105691"/>
                  <a:pt x="2409164" y="1209459"/>
                  <a:pt x="2444318" y="1296144"/>
                </a:cubicBezTo>
                <a:cubicBezTo>
                  <a:pt x="2314379" y="1342958"/>
                  <a:pt x="2103646" y="1267651"/>
                  <a:pt x="1979898" y="1296144"/>
                </a:cubicBezTo>
                <a:cubicBezTo>
                  <a:pt x="1856150" y="1324637"/>
                  <a:pt x="1729306" y="1269317"/>
                  <a:pt x="1564364" y="1296144"/>
                </a:cubicBezTo>
                <a:cubicBezTo>
                  <a:pt x="1399422" y="1322971"/>
                  <a:pt x="1204290" y="1272761"/>
                  <a:pt x="1026614" y="1296144"/>
                </a:cubicBezTo>
                <a:cubicBezTo>
                  <a:pt x="848938" y="1319527"/>
                  <a:pt x="777937" y="1253700"/>
                  <a:pt x="586636" y="1296144"/>
                </a:cubicBezTo>
                <a:cubicBezTo>
                  <a:pt x="395335" y="1338588"/>
                  <a:pt x="259323" y="1261594"/>
                  <a:pt x="0" y="1296144"/>
                </a:cubicBezTo>
                <a:cubicBezTo>
                  <a:pt x="-45520" y="1092880"/>
                  <a:pt x="8947" y="1027653"/>
                  <a:pt x="0" y="877057"/>
                </a:cubicBezTo>
                <a:cubicBezTo>
                  <a:pt x="-8947" y="726461"/>
                  <a:pt x="46349" y="524198"/>
                  <a:pt x="0" y="419087"/>
                </a:cubicBezTo>
                <a:cubicBezTo>
                  <a:pt x="-46349" y="313976"/>
                  <a:pt x="24781" y="167226"/>
                  <a:pt x="0" y="0"/>
                </a:cubicBezTo>
                <a:close/>
              </a:path>
              <a:path w="2444318" h="1296144" stroke="0" extrusionOk="0">
                <a:moveTo>
                  <a:pt x="0" y="0"/>
                </a:moveTo>
                <a:cubicBezTo>
                  <a:pt x="191774" y="-57406"/>
                  <a:pt x="391779" y="3163"/>
                  <a:pt x="513307" y="0"/>
                </a:cubicBezTo>
                <a:cubicBezTo>
                  <a:pt x="634835" y="-3163"/>
                  <a:pt x="739636" y="40624"/>
                  <a:pt x="953284" y="0"/>
                </a:cubicBezTo>
                <a:cubicBezTo>
                  <a:pt x="1166932" y="-40624"/>
                  <a:pt x="1347007" y="46539"/>
                  <a:pt x="1491034" y="0"/>
                </a:cubicBezTo>
                <a:cubicBezTo>
                  <a:pt x="1635061" y="-46539"/>
                  <a:pt x="1797566" y="46251"/>
                  <a:pt x="1906568" y="0"/>
                </a:cubicBezTo>
                <a:cubicBezTo>
                  <a:pt x="2015570" y="-46251"/>
                  <a:pt x="2219350" y="27361"/>
                  <a:pt x="2444318" y="0"/>
                </a:cubicBezTo>
                <a:cubicBezTo>
                  <a:pt x="2491826" y="140760"/>
                  <a:pt x="2406505" y="351717"/>
                  <a:pt x="2444318" y="445009"/>
                </a:cubicBezTo>
                <a:cubicBezTo>
                  <a:pt x="2482131" y="538301"/>
                  <a:pt x="2430026" y="692140"/>
                  <a:pt x="2444318" y="851135"/>
                </a:cubicBezTo>
                <a:cubicBezTo>
                  <a:pt x="2458610" y="1010130"/>
                  <a:pt x="2423934" y="1111928"/>
                  <a:pt x="2444318" y="1296144"/>
                </a:cubicBezTo>
                <a:cubicBezTo>
                  <a:pt x="2299881" y="1354113"/>
                  <a:pt x="2057963" y="1270102"/>
                  <a:pt x="1931011" y="1296144"/>
                </a:cubicBezTo>
                <a:cubicBezTo>
                  <a:pt x="1804059" y="1322186"/>
                  <a:pt x="1609342" y="1261884"/>
                  <a:pt x="1442148" y="1296144"/>
                </a:cubicBezTo>
                <a:cubicBezTo>
                  <a:pt x="1274954" y="1330404"/>
                  <a:pt x="1193227" y="1256741"/>
                  <a:pt x="1026614" y="1296144"/>
                </a:cubicBezTo>
                <a:cubicBezTo>
                  <a:pt x="860001" y="1335547"/>
                  <a:pt x="716260" y="1255722"/>
                  <a:pt x="611079" y="1296144"/>
                </a:cubicBezTo>
                <a:cubicBezTo>
                  <a:pt x="505899" y="1336566"/>
                  <a:pt x="239135" y="1279953"/>
                  <a:pt x="0" y="1296144"/>
                </a:cubicBezTo>
                <a:cubicBezTo>
                  <a:pt x="-45756" y="1198288"/>
                  <a:pt x="28643" y="968163"/>
                  <a:pt x="0" y="838173"/>
                </a:cubicBezTo>
                <a:cubicBezTo>
                  <a:pt x="-28643" y="708183"/>
                  <a:pt x="27417" y="626040"/>
                  <a:pt x="0" y="432048"/>
                </a:cubicBezTo>
                <a:cubicBezTo>
                  <a:pt x="-27417" y="238057"/>
                  <a:pt x="23123" y="125168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Name 5 </a:t>
            </a:r>
            <a:r>
              <a:rPr lang="en-US" b="1" dirty="0"/>
              <a:t>specific </a:t>
            </a:r>
            <a:r>
              <a:rPr lang="en-US" dirty="0"/>
              <a:t>attractions of the Broads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CBA41-688F-4CFB-ABF6-8A77E11E95D7}"/>
              </a:ext>
            </a:extLst>
          </p:cNvPr>
          <p:cNvSpPr/>
          <p:nvPr/>
        </p:nvSpPr>
        <p:spPr>
          <a:xfrm>
            <a:off x="2836873" y="2328342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Name 1 – City close by</a:t>
            </a:r>
          </a:p>
          <a:p>
            <a:pPr algn="ctr"/>
            <a:r>
              <a:rPr lang="en-US" dirty="0"/>
              <a:t>Name 2 –Broads</a:t>
            </a:r>
          </a:p>
          <a:p>
            <a:pPr algn="ctr"/>
            <a:r>
              <a:rPr lang="en-US" dirty="0"/>
              <a:t>Name 3 – Rivers in the Broads National Park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35AD3-E24A-4C1F-B111-8043BBCC305A}"/>
              </a:ext>
            </a:extLst>
          </p:cNvPr>
          <p:cNvSpPr/>
          <p:nvPr/>
        </p:nvSpPr>
        <p:spPr>
          <a:xfrm>
            <a:off x="5500196" y="2329395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a 10 word ‘tag-line’ to sum up the Broads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DD7B8-521B-4353-9576-6A53828B8259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CC99C5E-2891-4DB4-BCB5-3AA1A37A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DE9AA7-7AAB-4B6D-877E-BF96703F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75B3BC5-6C36-489D-89E9-9568685AC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E3F71E0-6836-4BC4-9443-B4C4B957F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3CFECE-53D3-4D62-A7C3-9B2423AC054C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n-lt"/>
              </a:rPr>
              <a:t>Educational resource partner providers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14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CBB27B-C2EA-4A38-B2DD-E131301BEDAC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8043A-2D1F-4DD3-92C1-AAE3EA53E372}"/>
              </a:ext>
            </a:extLst>
          </p:cNvPr>
          <p:cNvSpPr txBox="1"/>
          <p:nvPr/>
        </p:nvSpPr>
        <p:spPr>
          <a:xfrm>
            <a:off x="179512" y="552065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Broads </a:t>
            </a:r>
            <a:r>
              <a:rPr lang="en-US" sz="8000" i="1" dirty="0">
                <a:solidFill>
                  <a:srgbClr val="70BDD2"/>
                </a:solidFill>
              </a:rPr>
              <a:t>or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 not? </a:t>
            </a:r>
            <a:endParaRPr lang="en-GB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F1953-12A5-4C5A-BC73-B794DDFE5349}"/>
              </a:ext>
            </a:extLst>
          </p:cNvPr>
          <p:cNvSpPr/>
          <p:nvPr/>
        </p:nvSpPr>
        <p:spPr>
          <a:xfrm>
            <a:off x="6407696" y="1988840"/>
            <a:ext cx="2736304" cy="2520280"/>
          </a:xfrm>
          <a:prstGeom prst="rect">
            <a:avLst/>
          </a:prstGeom>
          <a:solidFill>
            <a:srgbClr val="689B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are about to see </a:t>
            </a:r>
          </a:p>
          <a:p>
            <a:pPr algn="ctr"/>
            <a:r>
              <a:rPr lang="en-US" sz="2000" b="1" dirty="0"/>
              <a:t>10 different images</a:t>
            </a:r>
            <a:r>
              <a:rPr lang="en-US" dirty="0"/>
              <a:t> – numbered 1-10. </a:t>
            </a:r>
          </a:p>
          <a:p>
            <a:pPr algn="ctr"/>
            <a:endParaRPr lang="en-US" sz="1050" dirty="0"/>
          </a:p>
          <a:p>
            <a:pPr algn="ctr"/>
            <a:r>
              <a:rPr lang="en-US" sz="1600" dirty="0"/>
              <a:t>Consider each picture and </a:t>
            </a:r>
            <a:r>
              <a:rPr lang="en-US" sz="1600" dirty="0">
                <a:solidFill>
                  <a:srgbClr val="E9F8BA"/>
                </a:solidFill>
              </a:rPr>
              <a:t>make a judgement</a:t>
            </a:r>
            <a:r>
              <a:rPr lang="en-US" sz="1600" dirty="0"/>
              <a:t> as to whether you think the image is from the Broads or not (somewhere else)</a:t>
            </a:r>
            <a:endParaRPr lang="en-GB" sz="1600" dirty="0"/>
          </a:p>
        </p:txBody>
      </p:sp>
      <p:pic>
        <p:nvPicPr>
          <p:cNvPr id="4098" name="Picture 2" descr="Norfolk Windmills and Watermills, including Cley Mill, Horsey ...">
            <a:extLst>
              <a:ext uri="{FF2B5EF4-FFF2-40B4-BE49-F238E27FC236}">
                <a16:creationId xmlns:a16="http://schemas.microsoft.com/office/drawing/2014/main" id="{243E3F29-F3A1-4FC4-93CA-47C2A040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5942427" cy="44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ECF4C-876C-419C-B305-AB6FD59394CF}"/>
              </a:ext>
            </a:extLst>
          </p:cNvPr>
          <p:cNvSpPr txBox="1"/>
          <p:nvPr/>
        </p:nvSpPr>
        <p:spPr>
          <a:xfrm>
            <a:off x="189378" y="2276872"/>
            <a:ext cx="151216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E9F8BA"/>
                </a:solidFill>
              </a:rPr>
              <a:t>Example:</a:t>
            </a:r>
          </a:p>
          <a:p>
            <a:r>
              <a:rPr lang="en-US" sz="1100" dirty="0">
                <a:solidFill>
                  <a:srgbClr val="E9F8BA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E9F8BA"/>
                </a:solidFill>
              </a:rPr>
              <a:t>Broads </a:t>
            </a:r>
            <a:r>
              <a:rPr lang="en-US" sz="1400" i="1" dirty="0">
                <a:solidFill>
                  <a:srgbClr val="E9F8BA"/>
                </a:solidFill>
              </a:rPr>
              <a:t>or</a:t>
            </a:r>
            <a:r>
              <a:rPr lang="en-US" sz="1400" b="1" dirty="0">
                <a:solidFill>
                  <a:srgbClr val="E9F8BA"/>
                </a:solidFill>
              </a:rPr>
              <a:t> not</a:t>
            </a:r>
            <a:endParaRPr lang="en-GB" sz="1400" b="1" dirty="0">
              <a:solidFill>
                <a:srgbClr val="E9F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6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C2C2E48-8EB5-43C3-8DCE-2099A51A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DBF5E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1: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5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58334B-2633-47C2-A44B-EA95B25E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3E6A-C9EE-49C4-8070-94E687CBB36C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2: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9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allowtail butterfly">
            <a:extLst>
              <a:ext uri="{FF2B5EF4-FFF2-40B4-BE49-F238E27FC236}">
                <a16:creationId xmlns:a16="http://schemas.microsoft.com/office/drawing/2014/main" id="{4B54637E-1CA2-4C25-B1D4-F94F5457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74"/>
            <a:ext cx="9126103" cy="60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6EA7F-EA7E-47DB-80B0-C2F8A2E5B237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3: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30A35F-619F-4A74-8492-64ED9ECF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13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0FBEE-8090-4753-97C7-5732839F2A85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4: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55CBA09-DE01-484F-B782-33C5D7D5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71"/>
            <a:ext cx="9144000" cy="67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81C6C-743E-4902-8FA5-A98BA31318F4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attractions and special qualities of the Broads: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BD68F-5E6B-4564-88C7-8E8F66171C48}"/>
              </a:ext>
            </a:extLst>
          </p:cNvPr>
          <p:cNvSpPr txBox="1"/>
          <p:nvPr/>
        </p:nvSpPr>
        <p:spPr>
          <a:xfrm>
            <a:off x="179512" y="476672"/>
            <a:ext cx="2088232" cy="646331"/>
          </a:xfrm>
          <a:prstGeom prst="rect">
            <a:avLst/>
          </a:prstGeom>
          <a:solidFill>
            <a:srgbClr val="E9F8BA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3E867F"/>
                </a:solidFill>
              </a:rPr>
              <a:t>Photograph 5:</a:t>
            </a:r>
          </a:p>
          <a:p>
            <a:r>
              <a:rPr lang="en-US" sz="1100" dirty="0">
                <a:solidFill>
                  <a:srgbClr val="3E867F"/>
                </a:solidFill>
              </a:rPr>
              <a:t>Is this photo taken from the </a:t>
            </a:r>
          </a:p>
          <a:p>
            <a:r>
              <a:rPr lang="en-US" sz="1400" b="1" dirty="0">
                <a:solidFill>
                  <a:srgbClr val="3E867F"/>
                </a:solidFill>
              </a:rPr>
              <a:t>Broads </a:t>
            </a:r>
            <a:r>
              <a:rPr lang="en-US" sz="1400" i="1" dirty="0">
                <a:solidFill>
                  <a:srgbClr val="3E867F"/>
                </a:solidFill>
              </a:rPr>
              <a:t>or</a:t>
            </a:r>
            <a:r>
              <a:rPr lang="en-US" sz="1400" b="1" dirty="0">
                <a:solidFill>
                  <a:srgbClr val="3E867F"/>
                </a:solidFill>
              </a:rPr>
              <a:t> not</a:t>
            </a:r>
            <a:endParaRPr lang="en-GB" sz="1400" b="1" dirty="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9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44898</TotalTime>
  <Words>1051</Words>
  <Application>Microsoft Office PowerPoint</Application>
  <PresentationFormat>On-screen Show (4:3)</PresentationFormat>
  <Paragraphs>163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chriswebbs</dc:creator>
  <cp:lastModifiedBy>Chris Webster</cp:lastModifiedBy>
  <cp:revision>160</cp:revision>
  <cp:lastPrinted>2020-03-12T20:33:32Z</cp:lastPrinted>
  <dcterms:created xsi:type="dcterms:W3CDTF">2009-09-05T16:21:24Z</dcterms:created>
  <dcterms:modified xsi:type="dcterms:W3CDTF">2020-09-11T14:06:17Z</dcterms:modified>
</cp:coreProperties>
</file>