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4" r:id="rId2"/>
    <p:sldId id="258" r:id="rId3"/>
    <p:sldId id="263" r:id="rId4"/>
    <p:sldId id="264" r:id="rId5"/>
    <p:sldId id="306" r:id="rId6"/>
    <p:sldId id="307" r:id="rId7"/>
    <p:sldId id="298" r:id="rId8"/>
    <p:sldId id="309" r:id="rId9"/>
    <p:sldId id="311" r:id="rId10"/>
    <p:sldId id="312" r:id="rId11"/>
    <p:sldId id="313" r:id="rId12"/>
    <p:sldId id="314" r:id="rId13"/>
    <p:sldId id="277" r:id="rId1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356A"/>
    <a:srgbClr val="53315D"/>
    <a:srgbClr val="6FF9CB"/>
    <a:srgbClr val="E9F8BA"/>
    <a:srgbClr val="3E867F"/>
    <a:srgbClr val="DBF5E1"/>
    <a:srgbClr val="20ADB0"/>
    <a:srgbClr val="B92573"/>
    <a:srgbClr val="FED0F7"/>
    <a:srgbClr val="689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220CC-95A1-433B-BED6-96EC8AD419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3449C-4D47-4515-921B-45ADAE254A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CFDF3BD-3CE8-46C5-A84A-029DE4513652}" type="datetimeFigureOut">
              <a:rPr lang="en-GB"/>
              <a:pPr>
                <a:defRPr/>
              </a:pPr>
              <a:t>11/09/2020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9F2BA-1D5E-4C0B-8BB3-CE9E5B7D9D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30AA6-BCAA-49F7-B3F3-AD5B6670AA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6CE104-C61F-4F40-B873-DB71C0CAA0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3A24DB-42FE-4D7C-A4AF-5F020EBBD8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58879-0F69-4B4E-ADD1-F18D2EFE5B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201C0A-B5F1-4456-A0A1-B5F9A1083FD0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CC334D-E4C7-48EA-8838-E749356AA5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DE8E4EF-F99B-41AD-AD56-07532B803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2AF2E-6304-44DB-A133-D75E6DF7BE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7DCCE-D662-4A78-B417-91F278438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09E96F-1223-469E-B999-93A6CBC626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575280CC-8F1B-497F-A0C2-3401C7E4AF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58059FDF-90E0-447D-86A6-E2E5A84C0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FB3AE867-1861-426D-AADF-29129A285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B68206-347E-49B0-A5CB-3921D2B5FE07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16007F42-CDD4-42F4-8382-16E05FD778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2208ABED-108F-40BF-AEE0-C0F34EE8D0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5F21283-7D28-4E01-BF45-F006D6C0B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D1FCB9-6D88-479D-B5AF-8FB1416EEE8F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16007F42-CDD4-42F4-8382-16E05FD778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2208ABED-108F-40BF-AEE0-C0F34EE8D0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5F21283-7D28-4E01-BF45-F006D6C0B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D1FCB9-6D88-479D-B5AF-8FB1416EEE8F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161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16007F42-CDD4-42F4-8382-16E05FD778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2208ABED-108F-40BF-AEE0-C0F34EE8D0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5F21283-7D28-4E01-BF45-F006D6C0B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D1FCB9-6D88-479D-B5AF-8FB1416EEE8F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386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D90E7-C4D5-4052-AE9C-39F87A2E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C7A80-A555-4107-82E4-EA9A0CB2003F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443E-DDF2-44B2-82E9-2D8B9019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1B81C-E8EC-4B7B-B312-D52A1E29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58CE-5A19-4C3A-A435-9B691C376F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957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7C843-960B-4C9F-BEA8-F437653C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B277-873C-44E8-B110-ECF4A950318A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3A2FF-81BE-40C1-9B8D-1E444FE8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AAE66-4135-40AE-B778-789B4BC5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3C4B-6E97-4E95-9A81-69AE2B4C47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863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C89A-0016-4B17-80E5-5FD7C098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26C41-B676-42F5-BD05-4346F2BA02D6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5D7E6-31C9-4ED4-B721-F6160970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6BA2A-253A-45A6-A900-469007D9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1E6AB-D2FA-4699-B299-874411951B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934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DCDE8-2890-4700-A30F-DF8AB17C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F91B1-005D-4A8B-8C0A-C75A8241753D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693C7-5A70-40F5-98DE-4C2F7C91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08697-20DB-4929-B437-F3B0DB9D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74E81-3799-420B-AD14-E01FDD6150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984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F940-91DB-4A9F-90CD-1AD817FA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E4E4-F156-4294-95BE-431B8A20BC3E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75EF8-30B7-4B4E-A8A7-17A1FA58D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29288-D79F-4AB0-AF6E-19148E74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E95EE-D4DB-4DCF-8C96-7746CA1A88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312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55FAE7-20B8-4CDE-AC83-CA862FB3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21E79-B196-4A4B-B3AF-17E5EC7260E7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50599D-4C5B-43CD-A811-981133A9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10FCAA-AB56-41C4-8B2D-E6FB9400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94DB-27ED-485F-A6FA-33989898A3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460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C85653-6455-4CD3-A78B-FCEE6659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AD6E8-EB03-42EC-8AA3-F4D7E67BB658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10342F-4350-47A1-9E68-44251EA0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F2587A-54E4-40E9-8308-192574B5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79F34-1B3B-45E9-A72A-F43B9C6604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083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BCD7FE-8CC6-40E2-A391-5BA5CA20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F058-80F0-46B3-A6AD-591C99E7F0C2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B38AFA-69F2-4BE1-9EEB-528C3A1A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8C0888-DB83-4E47-B321-A416749B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3316-A9EE-4C74-8CF2-E1FA9EDDB4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570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D82DAAF-E865-4262-B85A-0A684135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4D0F6-F3A6-478F-ACD1-C9A3511436DF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62B116-8F10-4BB4-B43A-D57FCABA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249027-8BD2-4D27-85E0-7DBEB417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0C027-5504-49AE-9E3C-F6634E9541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139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4ACAF-3E08-4615-84F2-97A45D92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B035-5F4F-47BA-B650-BF577F0D8E68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ECAE32-F75F-4B79-9710-F53341DF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831B4D-12B7-4870-B83D-343C88AE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F4E9C-9BCB-48BE-84C8-5E0EC14F46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244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81998-84AF-4927-9658-7CD258019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B94B1-882F-4967-ACF9-200A521FE2E9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195D99-44B5-4BC0-953F-93CC4904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AB472E-859D-4D1E-9843-95136188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F58E4-9860-41BB-8F61-EAF352B4C7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442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57E037D-82CB-482A-B430-0A7D5F9B75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356D36-968C-42A4-A439-52E5FDC2AE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CC1FA-A48B-4EC7-B25D-D0EF4F255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312075-942B-447A-823F-D558CBA56F5D}" type="datetimeFigureOut">
              <a:rPr lang="en-US"/>
              <a:pPr>
                <a:defRPr/>
              </a:pPr>
              <a:t>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27E64-DA81-4631-A35C-C56437354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A3D-1DE7-4FF4-A32D-E61E1D49B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FCC528-6288-4B4B-A972-D5F08D3F27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9C49901D-6A01-46C1-A1AF-4880DD7F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1" r="19354" b="3"/>
          <a:stretch/>
        </p:blipFill>
        <p:spPr>
          <a:xfrm>
            <a:off x="3" y="-6236"/>
            <a:ext cx="2441552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E027A3-9846-414C-B665-9EFE9D9A3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156" b="3"/>
          <a:stretch/>
        </p:blipFill>
        <p:spPr>
          <a:xfrm>
            <a:off x="3506654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D651B6B7-E1F2-4E9F-8711-61007D4BE3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-2" b="-2"/>
          <a:stretch/>
        </p:blipFill>
        <p:spPr>
          <a:xfrm>
            <a:off x="5536407" y="1"/>
            <a:ext cx="3607593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D13ADD-33BF-4F45-B45C-972849F4C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0" t="-605" r="-1041" b="603"/>
          <a:stretch/>
        </p:blipFill>
        <p:spPr bwMode="auto">
          <a:xfrm>
            <a:off x="0" y="2632877"/>
            <a:ext cx="2828023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person riding on the back of a boat&#10;&#10;Description automatically generated">
            <a:extLst>
              <a:ext uri="{FF2B5EF4-FFF2-40B4-BE49-F238E27FC236}">
                <a16:creationId xmlns:a16="http://schemas.microsoft.com/office/drawing/2014/main" id="{B4320523-32DE-4B6F-8D87-5DB7D0A0D3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7142"/>
          <a:stretch/>
        </p:blipFill>
        <p:spPr>
          <a:xfrm>
            <a:off x="1510347" y="2661900"/>
            <a:ext cx="3831544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13" name="Picture 12" descr="A person sitting on a table&#10;&#10;Description automatically generated">
            <a:extLst>
              <a:ext uri="{FF2B5EF4-FFF2-40B4-BE49-F238E27FC236}">
                <a16:creationId xmlns:a16="http://schemas.microsoft.com/office/drawing/2014/main" id="{39E63DFA-2A09-454C-9BC4-4A6B2155DA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r="6870" b="1"/>
          <a:stretch/>
        </p:blipFill>
        <p:spPr>
          <a:xfrm>
            <a:off x="1696476" y="1"/>
            <a:ext cx="2545457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4AD7E9-E08D-44B9-AAAD-686124696035}"/>
              </a:ext>
            </a:extLst>
          </p:cNvPr>
          <p:cNvSpPr/>
          <p:nvPr/>
        </p:nvSpPr>
        <p:spPr>
          <a:xfrm>
            <a:off x="0" y="0"/>
            <a:ext cx="3419872" cy="5486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/>
              <a:t>Geog </a:t>
            </a:r>
            <a:r>
              <a:rPr lang="en-US" sz="2400"/>
              <a:t>your memory</a:t>
            </a:r>
            <a:endParaRPr lang="en-GB" sz="16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C0200-F159-40A9-A775-24C94243F4AF}"/>
              </a:ext>
            </a:extLst>
          </p:cNvPr>
          <p:cNvSpPr/>
          <p:nvPr/>
        </p:nvSpPr>
        <p:spPr>
          <a:xfrm>
            <a:off x="3419872" y="0"/>
            <a:ext cx="5756316" cy="548680"/>
          </a:xfrm>
          <a:prstGeom prst="rect">
            <a:avLst/>
          </a:prstGeom>
          <a:solidFill>
            <a:srgbClr val="E9F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>
                <a:solidFill>
                  <a:srgbClr val="3E867F"/>
                </a:solidFill>
              </a:rPr>
              <a:t>How much can you remember from last time?</a:t>
            </a:r>
            <a:endParaRPr lang="en-GB" sz="2000">
              <a:solidFill>
                <a:srgbClr val="3E867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FCCE06-0091-4BC2-BF58-F5E1DC2CFB50}"/>
              </a:ext>
            </a:extLst>
          </p:cNvPr>
          <p:cNvSpPr/>
          <p:nvPr/>
        </p:nvSpPr>
        <p:spPr>
          <a:xfrm>
            <a:off x="0" y="6453336"/>
            <a:ext cx="6407696" cy="404664"/>
          </a:xfrm>
          <a:prstGeom prst="rect">
            <a:avLst/>
          </a:prstGeom>
          <a:solidFill>
            <a:srgbClr val="DBF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73EB9F1C-7207-431B-B525-54C5F84002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7" y="6496490"/>
            <a:ext cx="952411" cy="33265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F639B0-E695-423B-B9A9-ABABAF43FD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28" y="6448776"/>
            <a:ext cx="1059128" cy="40466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47B45C3-C978-4C11-A4E2-D210F10C31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776"/>
            <a:ext cx="405651" cy="404664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A10BD6A-73BE-4DB0-8BA6-CFB881293B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39" y="6481570"/>
            <a:ext cx="371070" cy="3475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EB18E4-2E80-4DF8-909C-B968A48B01F0}"/>
              </a:ext>
            </a:extLst>
          </p:cNvPr>
          <p:cNvSpPr txBox="1"/>
          <p:nvPr/>
        </p:nvSpPr>
        <p:spPr>
          <a:xfrm>
            <a:off x="3090317" y="6632321"/>
            <a:ext cx="3272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+mn-lt"/>
              </a:rPr>
              <a:t>Educational resource partner providers</a:t>
            </a:r>
            <a:endParaRPr lang="en-GB" sz="1000" b="1"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633442-655B-4777-8EF7-27AEC27C09FD}"/>
              </a:ext>
            </a:extLst>
          </p:cNvPr>
          <p:cNvSpPr/>
          <p:nvPr/>
        </p:nvSpPr>
        <p:spPr>
          <a:xfrm>
            <a:off x="5716115" y="2235080"/>
            <a:ext cx="3200262" cy="841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E867F"/>
                </a:solidFill>
              </a:rPr>
              <a:t>What is the name of the organisation which looks after the Broads?</a:t>
            </a:r>
            <a:endParaRPr lang="en-GB" sz="1200">
              <a:solidFill>
                <a:srgbClr val="3E867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709805-ADFB-457F-BF73-43664D1DDEBB}"/>
              </a:ext>
            </a:extLst>
          </p:cNvPr>
          <p:cNvSpPr/>
          <p:nvPr/>
        </p:nvSpPr>
        <p:spPr>
          <a:xfrm>
            <a:off x="5708102" y="3185875"/>
            <a:ext cx="3216288" cy="5486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53315D"/>
                </a:solidFill>
              </a:rPr>
              <a:t>Name 2 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benefits of tourism </a:t>
            </a:r>
            <a:r>
              <a:rPr lang="en-US" sz="1600">
                <a:solidFill>
                  <a:srgbClr val="53315D"/>
                </a:solidFill>
              </a:rPr>
              <a:t>for local people?</a:t>
            </a:r>
            <a:endParaRPr lang="en-GB" sz="1400">
              <a:solidFill>
                <a:srgbClr val="53315D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3052979-BA4F-4F70-B70D-1B6C6E5A2573}"/>
              </a:ext>
            </a:extLst>
          </p:cNvPr>
          <p:cNvSpPr/>
          <p:nvPr/>
        </p:nvSpPr>
        <p:spPr>
          <a:xfrm>
            <a:off x="5724128" y="3861048"/>
            <a:ext cx="3200262" cy="7995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20ADB0"/>
                </a:solidFill>
              </a:rPr>
              <a:t>Name 3 ways in which </a:t>
            </a:r>
            <a:r>
              <a:rPr lang="en-US">
                <a:solidFill>
                  <a:srgbClr val="20ADB0"/>
                </a:solidFill>
              </a:rPr>
              <a:t>farmers </a:t>
            </a:r>
            <a:r>
              <a:rPr lang="en-US">
                <a:solidFill>
                  <a:srgbClr val="7F356A"/>
                </a:solidFill>
              </a:rPr>
              <a:t>could change their business </a:t>
            </a:r>
            <a:r>
              <a:rPr lang="en-US" sz="1600">
                <a:solidFill>
                  <a:srgbClr val="20ADB0"/>
                </a:solidFill>
              </a:rPr>
              <a:t>to cater for tourists?</a:t>
            </a:r>
            <a:endParaRPr lang="en-GB" sz="1400" b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5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23"/>
    </mc:Choice>
    <mc:Fallback xmlns="">
      <p:transition spd="slow" advTm="108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2579E7-FDA2-4F5E-AAD7-52F2F88A260B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Interpret real fieldwork data </a:t>
            </a:r>
            <a:r>
              <a:rPr lang="en-US">
                <a:solidFill>
                  <a:srgbClr val="E9F8BA"/>
                </a:solidFill>
              </a:rPr>
              <a:t>collected from the Broads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2832B1-82DE-4DD8-A93F-9642024B5E97}"/>
              </a:ext>
            </a:extLst>
          </p:cNvPr>
          <p:cNvSpPr/>
          <p:nvPr/>
        </p:nvSpPr>
        <p:spPr>
          <a:xfrm>
            <a:off x="4860032" y="1268760"/>
            <a:ext cx="4104456" cy="1080120"/>
          </a:xfrm>
          <a:prstGeom prst="rect">
            <a:avLst/>
          </a:prstGeom>
          <a:solidFill>
            <a:srgbClr val="7F35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Where are the busiest parts of the Broads?</a:t>
            </a:r>
          </a:p>
          <a:p>
            <a:pPr algn="ctr"/>
            <a:r>
              <a:rPr lang="en-US" sz="1600"/>
              <a:t>Are there areas which are significantly quieter?</a:t>
            </a:r>
            <a:endParaRPr lang="en-GB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37F93-3CF6-4193-9E17-D74FF6FFA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1" b="2730"/>
          <a:stretch/>
        </p:blipFill>
        <p:spPr>
          <a:xfrm>
            <a:off x="100697" y="476672"/>
            <a:ext cx="4650570" cy="625880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grass, sheep, outdoor, grazing&#10;&#10;Description automatically generated">
            <a:extLst>
              <a:ext uri="{FF2B5EF4-FFF2-40B4-BE49-F238E27FC236}">
                <a16:creationId xmlns:a16="http://schemas.microsoft.com/office/drawing/2014/main" id="{01B57145-D147-4EDD-895D-06CD10525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7" b="13040"/>
          <a:stretch/>
        </p:blipFill>
        <p:spPr>
          <a:xfrm>
            <a:off x="4860032" y="2434579"/>
            <a:ext cx="4104456" cy="2154328"/>
          </a:xfrm>
          <a:prstGeom prst="rect">
            <a:avLst/>
          </a:prstGeom>
        </p:spPr>
      </p:pic>
      <p:pic>
        <p:nvPicPr>
          <p:cNvPr id="9" name="Picture 8" descr="A picture containing photo, person, table, colorful&#10;&#10;Description automatically generated">
            <a:extLst>
              <a:ext uri="{FF2B5EF4-FFF2-40B4-BE49-F238E27FC236}">
                <a16:creationId xmlns:a16="http://schemas.microsoft.com/office/drawing/2014/main" id="{964E441C-8C15-403C-9F5F-D89B74E29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542"/>
            <a:ext cx="4070057" cy="9663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82A5129-CAA1-438B-9439-1D8C9D4A0C1F}"/>
              </a:ext>
            </a:extLst>
          </p:cNvPr>
          <p:cNvSpPr/>
          <p:nvPr/>
        </p:nvSpPr>
        <p:spPr>
          <a:xfrm>
            <a:off x="4860032" y="4293096"/>
            <a:ext cx="1440160" cy="2377670"/>
          </a:xfrm>
          <a:prstGeom prst="rect">
            <a:avLst/>
          </a:prstGeom>
          <a:solidFill>
            <a:srgbClr val="6FF9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53315D"/>
                </a:solidFill>
              </a:rPr>
              <a:t>Finished?</a:t>
            </a:r>
          </a:p>
          <a:p>
            <a:pPr algn="ctr"/>
            <a:r>
              <a:rPr lang="en-US" sz="1400" b="1" u="sng">
                <a:solidFill>
                  <a:srgbClr val="53315D"/>
                </a:solidFill>
              </a:rPr>
              <a:t>Consider the limitations:</a:t>
            </a:r>
            <a:endParaRPr lang="en-US" sz="1400" b="1">
              <a:solidFill>
                <a:srgbClr val="53315D"/>
              </a:solidFill>
            </a:endParaRPr>
          </a:p>
          <a:p>
            <a:pPr algn="ctr"/>
            <a:r>
              <a:rPr lang="en-US" sz="1400">
                <a:solidFill>
                  <a:srgbClr val="53315D"/>
                </a:solidFill>
              </a:rPr>
              <a:t>Why may it be difficult to </a:t>
            </a:r>
            <a:r>
              <a:rPr lang="en-US" sz="1400" b="1">
                <a:solidFill>
                  <a:srgbClr val="53315D"/>
                </a:solidFill>
              </a:rPr>
              <a:t>accurately </a:t>
            </a:r>
            <a:r>
              <a:rPr lang="en-US" sz="1400">
                <a:solidFill>
                  <a:srgbClr val="53315D"/>
                </a:solidFill>
              </a:rPr>
              <a:t>compare pedestrian numbers between places?</a:t>
            </a:r>
            <a:endParaRPr lang="en-GB" sz="1400">
              <a:solidFill>
                <a:srgbClr val="53315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2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98"/>
    </mc:Choice>
    <mc:Fallback xmlns="">
      <p:transition spd="slow" advTm="31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2579E7-FDA2-4F5E-AAD7-52F2F88A260B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Interpret real fieldwork data </a:t>
            </a:r>
            <a:r>
              <a:rPr lang="en-US">
                <a:solidFill>
                  <a:srgbClr val="E9F8BA"/>
                </a:solidFill>
              </a:rPr>
              <a:t>collected from the Broads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2832B1-82DE-4DD8-A93F-9642024B5E97}"/>
              </a:ext>
            </a:extLst>
          </p:cNvPr>
          <p:cNvSpPr/>
          <p:nvPr/>
        </p:nvSpPr>
        <p:spPr>
          <a:xfrm>
            <a:off x="4842832" y="1283874"/>
            <a:ext cx="4104456" cy="1080120"/>
          </a:xfrm>
          <a:prstGeom prst="rect">
            <a:avLst/>
          </a:prstGeom>
          <a:solidFill>
            <a:srgbClr val="7F35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Where have people come from to visit the Broads?</a:t>
            </a:r>
          </a:p>
          <a:p>
            <a:pPr algn="ctr"/>
            <a:r>
              <a:rPr lang="en-US" sz="1600"/>
              <a:t>Is it mainly used by local people?</a:t>
            </a:r>
            <a:endParaRPr lang="en-GB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5EA9C-077F-4E31-8FA7-B2B5A351A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9" y="517389"/>
            <a:ext cx="4355473" cy="61220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AE600-4AAE-449D-89B5-94EA7A6AB3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8"/>
          <a:stretch/>
        </p:blipFill>
        <p:spPr>
          <a:xfrm>
            <a:off x="4842832" y="403241"/>
            <a:ext cx="4046553" cy="880633"/>
          </a:xfrm>
          <a:prstGeom prst="rect">
            <a:avLst/>
          </a:prstGeom>
        </p:spPr>
      </p:pic>
      <p:pic>
        <p:nvPicPr>
          <p:cNvPr id="12" name="Picture 1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AB314E-5B1B-4FED-9088-6DBF5D061D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2"/>
          <a:stretch/>
        </p:blipFill>
        <p:spPr>
          <a:xfrm>
            <a:off x="4836201" y="2486971"/>
            <a:ext cx="4111087" cy="21829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82A5129-CAA1-438B-9439-1D8C9D4A0C1F}"/>
              </a:ext>
            </a:extLst>
          </p:cNvPr>
          <p:cNvSpPr/>
          <p:nvPr/>
        </p:nvSpPr>
        <p:spPr>
          <a:xfrm>
            <a:off x="4860032" y="4518309"/>
            <a:ext cx="1440160" cy="2152457"/>
          </a:xfrm>
          <a:prstGeom prst="rect">
            <a:avLst/>
          </a:prstGeom>
          <a:solidFill>
            <a:srgbClr val="6FF9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53315D"/>
                </a:solidFill>
              </a:rPr>
              <a:t>Finished?</a:t>
            </a:r>
          </a:p>
          <a:p>
            <a:pPr algn="ctr"/>
            <a:r>
              <a:rPr lang="en-US" sz="1400" b="1" u="sng">
                <a:solidFill>
                  <a:srgbClr val="53315D"/>
                </a:solidFill>
              </a:rPr>
              <a:t>Consider the limitations:</a:t>
            </a:r>
            <a:endParaRPr lang="en-US" sz="1400" b="1">
              <a:solidFill>
                <a:srgbClr val="53315D"/>
              </a:solidFill>
            </a:endParaRPr>
          </a:p>
          <a:p>
            <a:pPr algn="ctr"/>
            <a:r>
              <a:rPr lang="en-US" sz="1400">
                <a:solidFill>
                  <a:srgbClr val="53315D"/>
                </a:solidFill>
              </a:rPr>
              <a:t>How may these results be different if the data was gathered in the winter? </a:t>
            </a:r>
            <a:endParaRPr lang="en-GB" sz="1400">
              <a:solidFill>
                <a:srgbClr val="53315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68"/>
    </mc:Choice>
    <mc:Fallback xmlns="">
      <p:transition spd="slow" advTm="425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4B4134-A03A-4BA9-962D-E2FDB8D29AF2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Interpret real fieldwork data </a:t>
            </a:r>
            <a:r>
              <a:rPr lang="en-US">
                <a:solidFill>
                  <a:srgbClr val="E9F8BA"/>
                </a:solidFill>
              </a:rPr>
              <a:t>collected from the Broads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36E13B-7C06-43E4-8F3D-C5BCF1233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21"/>
            <a:ext cx="9144000" cy="41673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021E30-6A8B-4BC7-BCAB-032F92666442}"/>
              </a:ext>
            </a:extLst>
          </p:cNvPr>
          <p:cNvSpPr/>
          <p:nvPr/>
        </p:nvSpPr>
        <p:spPr>
          <a:xfrm>
            <a:off x="179512" y="4855158"/>
            <a:ext cx="2016224" cy="1814202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689BA0"/>
                </a:solidFill>
              </a:rPr>
              <a:t>Drawing </a:t>
            </a:r>
            <a:r>
              <a:rPr lang="en-US" sz="2800" b="1">
                <a:solidFill>
                  <a:srgbClr val="53315D"/>
                </a:solidFill>
              </a:rPr>
              <a:t>conclusions </a:t>
            </a:r>
            <a:r>
              <a:rPr lang="en-US">
                <a:solidFill>
                  <a:srgbClr val="689BA0"/>
                </a:solidFill>
              </a:rPr>
              <a:t>from this fieldwork</a:t>
            </a:r>
            <a:endParaRPr lang="en-GB">
              <a:solidFill>
                <a:srgbClr val="689B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AAF62-984D-42FE-90C3-8D6C1AB4F367}"/>
              </a:ext>
            </a:extLst>
          </p:cNvPr>
          <p:cNvSpPr txBox="1"/>
          <p:nvPr/>
        </p:nvSpPr>
        <p:spPr>
          <a:xfrm>
            <a:off x="2267744" y="4792763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Task:</a:t>
            </a:r>
          </a:p>
          <a:p>
            <a:r>
              <a:rPr lang="en-US"/>
              <a:t>Complete a ‘key detail’ summary of the findings of this fieldwork in no more than 100 words.</a:t>
            </a:r>
          </a:p>
          <a:p>
            <a:endParaRPr lang="en-US" sz="1600" i="1">
              <a:solidFill>
                <a:srgbClr val="7F356A"/>
              </a:solidFill>
            </a:endParaRPr>
          </a:p>
          <a:p>
            <a:r>
              <a:rPr lang="en-US" sz="1600" i="1">
                <a:solidFill>
                  <a:srgbClr val="7F356A"/>
                </a:solidFill>
              </a:rPr>
              <a:t>Tip: Refer back to the questions set by our ‘aims’</a:t>
            </a:r>
            <a:endParaRPr lang="en-GB" sz="1600" i="1">
              <a:solidFill>
                <a:srgbClr val="7F35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6"/>
    </mc:Choice>
    <mc:Fallback xmlns="">
      <p:transition spd="slow" advTm="6214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913EB07-626B-4721-8EEB-70B36ECA1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AE3CA2-2975-4FAD-BCF7-DBA7F19B0192}"/>
              </a:ext>
            </a:extLst>
          </p:cNvPr>
          <p:cNvSpPr/>
          <p:nvPr/>
        </p:nvSpPr>
        <p:spPr>
          <a:xfrm>
            <a:off x="0" y="0"/>
            <a:ext cx="9180512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In this lesson, we have: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2C9511-800D-434D-BE7C-EDFC63FAC21D}"/>
              </a:ext>
            </a:extLst>
          </p:cNvPr>
          <p:cNvSpPr/>
          <p:nvPr/>
        </p:nvSpPr>
        <p:spPr>
          <a:xfrm>
            <a:off x="179512" y="1916833"/>
            <a:ext cx="2444318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Challenge 1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DBBD52-14A9-49EA-AF22-37E8733F2CA2}"/>
              </a:ext>
            </a:extLst>
          </p:cNvPr>
          <p:cNvSpPr/>
          <p:nvPr/>
        </p:nvSpPr>
        <p:spPr>
          <a:xfrm>
            <a:off x="2836873" y="1916833"/>
            <a:ext cx="2376264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Challenge 2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57CF36-37A3-421E-9FFD-F957496286C5}"/>
              </a:ext>
            </a:extLst>
          </p:cNvPr>
          <p:cNvSpPr/>
          <p:nvPr/>
        </p:nvSpPr>
        <p:spPr>
          <a:xfrm>
            <a:off x="5500196" y="1916832"/>
            <a:ext cx="2376264" cy="432048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Challenge 3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B5032-B9AC-4286-8329-CBB7C05573A4}"/>
              </a:ext>
            </a:extLst>
          </p:cNvPr>
          <p:cNvSpPr/>
          <p:nvPr/>
        </p:nvSpPr>
        <p:spPr>
          <a:xfrm>
            <a:off x="179512" y="2348880"/>
            <a:ext cx="2444318" cy="1296144"/>
          </a:xfrm>
          <a:custGeom>
            <a:avLst/>
            <a:gdLst>
              <a:gd name="connsiteX0" fmla="*/ 0 w 2444318"/>
              <a:gd name="connsiteY0" fmla="*/ 0 h 1296144"/>
              <a:gd name="connsiteX1" fmla="*/ 415534 w 2444318"/>
              <a:gd name="connsiteY1" fmla="*/ 0 h 1296144"/>
              <a:gd name="connsiteX2" fmla="*/ 953284 w 2444318"/>
              <a:gd name="connsiteY2" fmla="*/ 0 h 1296144"/>
              <a:gd name="connsiteX3" fmla="*/ 1417704 w 2444318"/>
              <a:gd name="connsiteY3" fmla="*/ 0 h 1296144"/>
              <a:gd name="connsiteX4" fmla="*/ 1882125 w 2444318"/>
              <a:gd name="connsiteY4" fmla="*/ 0 h 1296144"/>
              <a:gd name="connsiteX5" fmla="*/ 2444318 w 2444318"/>
              <a:gd name="connsiteY5" fmla="*/ 0 h 1296144"/>
              <a:gd name="connsiteX6" fmla="*/ 2444318 w 2444318"/>
              <a:gd name="connsiteY6" fmla="*/ 419087 h 1296144"/>
              <a:gd name="connsiteX7" fmla="*/ 2444318 w 2444318"/>
              <a:gd name="connsiteY7" fmla="*/ 877057 h 1296144"/>
              <a:gd name="connsiteX8" fmla="*/ 2444318 w 2444318"/>
              <a:gd name="connsiteY8" fmla="*/ 1296144 h 1296144"/>
              <a:gd name="connsiteX9" fmla="*/ 1979898 w 2444318"/>
              <a:gd name="connsiteY9" fmla="*/ 1296144 h 1296144"/>
              <a:gd name="connsiteX10" fmla="*/ 1564364 w 2444318"/>
              <a:gd name="connsiteY10" fmla="*/ 1296144 h 1296144"/>
              <a:gd name="connsiteX11" fmla="*/ 1026614 w 2444318"/>
              <a:gd name="connsiteY11" fmla="*/ 1296144 h 1296144"/>
              <a:gd name="connsiteX12" fmla="*/ 586636 w 2444318"/>
              <a:gd name="connsiteY12" fmla="*/ 1296144 h 1296144"/>
              <a:gd name="connsiteX13" fmla="*/ 0 w 2444318"/>
              <a:gd name="connsiteY13" fmla="*/ 1296144 h 1296144"/>
              <a:gd name="connsiteX14" fmla="*/ 0 w 2444318"/>
              <a:gd name="connsiteY14" fmla="*/ 877057 h 1296144"/>
              <a:gd name="connsiteX15" fmla="*/ 0 w 2444318"/>
              <a:gd name="connsiteY15" fmla="*/ 419087 h 1296144"/>
              <a:gd name="connsiteX16" fmla="*/ 0 w 2444318"/>
              <a:gd name="connsiteY16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44318" h="1296144" fill="none" extrusionOk="0">
                <a:moveTo>
                  <a:pt x="0" y="0"/>
                </a:moveTo>
                <a:cubicBezTo>
                  <a:pt x="194272" y="-32150"/>
                  <a:pt x="248028" y="6947"/>
                  <a:pt x="415534" y="0"/>
                </a:cubicBezTo>
                <a:cubicBezTo>
                  <a:pt x="583040" y="-6947"/>
                  <a:pt x="797829" y="25666"/>
                  <a:pt x="953284" y="0"/>
                </a:cubicBezTo>
                <a:cubicBezTo>
                  <a:pt x="1108739" y="-25666"/>
                  <a:pt x="1283248" y="53169"/>
                  <a:pt x="1417704" y="0"/>
                </a:cubicBezTo>
                <a:cubicBezTo>
                  <a:pt x="1552160" y="-53169"/>
                  <a:pt x="1664334" y="32518"/>
                  <a:pt x="1882125" y="0"/>
                </a:cubicBezTo>
                <a:cubicBezTo>
                  <a:pt x="2099916" y="-32518"/>
                  <a:pt x="2185561" y="18311"/>
                  <a:pt x="2444318" y="0"/>
                </a:cubicBezTo>
                <a:cubicBezTo>
                  <a:pt x="2493832" y="203641"/>
                  <a:pt x="2432376" y="227677"/>
                  <a:pt x="2444318" y="419087"/>
                </a:cubicBezTo>
                <a:cubicBezTo>
                  <a:pt x="2456260" y="610497"/>
                  <a:pt x="2419688" y="648423"/>
                  <a:pt x="2444318" y="877057"/>
                </a:cubicBezTo>
                <a:cubicBezTo>
                  <a:pt x="2468948" y="1105691"/>
                  <a:pt x="2409164" y="1209459"/>
                  <a:pt x="2444318" y="1296144"/>
                </a:cubicBezTo>
                <a:cubicBezTo>
                  <a:pt x="2314379" y="1342958"/>
                  <a:pt x="2103646" y="1267651"/>
                  <a:pt x="1979898" y="1296144"/>
                </a:cubicBezTo>
                <a:cubicBezTo>
                  <a:pt x="1856150" y="1324637"/>
                  <a:pt x="1729306" y="1269317"/>
                  <a:pt x="1564364" y="1296144"/>
                </a:cubicBezTo>
                <a:cubicBezTo>
                  <a:pt x="1399422" y="1322971"/>
                  <a:pt x="1204290" y="1272761"/>
                  <a:pt x="1026614" y="1296144"/>
                </a:cubicBezTo>
                <a:cubicBezTo>
                  <a:pt x="848938" y="1319527"/>
                  <a:pt x="777937" y="1253700"/>
                  <a:pt x="586636" y="1296144"/>
                </a:cubicBezTo>
                <a:cubicBezTo>
                  <a:pt x="395335" y="1338588"/>
                  <a:pt x="259323" y="1261594"/>
                  <a:pt x="0" y="1296144"/>
                </a:cubicBezTo>
                <a:cubicBezTo>
                  <a:pt x="-45520" y="1092880"/>
                  <a:pt x="8947" y="1027653"/>
                  <a:pt x="0" y="877057"/>
                </a:cubicBezTo>
                <a:cubicBezTo>
                  <a:pt x="-8947" y="726461"/>
                  <a:pt x="46349" y="524198"/>
                  <a:pt x="0" y="419087"/>
                </a:cubicBezTo>
                <a:cubicBezTo>
                  <a:pt x="-46349" y="313976"/>
                  <a:pt x="24781" y="167226"/>
                  <a:pt x="0" y="0"/>
                </a:cubicBezTo>
                <a:close/>
              </a:path>
              <a:path w="2444318" h="1296144" stroke="0" extrusionOk="0">
                <a:moveTo>
                  <a:pt x="0" y="0"/>
                </a:moveTo>
                <a:cubicBezTo>
                  <a:pt x="191774" y="-57406"/>
                  <a:pt x="391779" y="3163"/>
                  <a:pt x="513307" y="0"/>
                </a:cubicBezTo>
                <a:cubicBezTo>
                  <a:pt x="634835" y="-3163"/>
                  <a:pt x="739636" y="40624"/>
                  <a:pt x="953284" y="0"/>
                </a:cubicBezTo>
                <a:cubicBezTo>
                  <a:pt x="1166932" y="-40624"/>
                  <a:pt x="1347007" y="46539"/>
                  <a:pt x="1491034" y="0"/>
                </a:cubicBezTo>
                <a:cubicBezTo>
                  <a:pt x="1635061" y="-46539"/>
                  <a:pt x="1797566" y="46251"/>
                  <a:pt x="1906568" y="0"/>
                </a:cubicBezTo>
                <a:cubicBezTo>
                  <a:pt x="2015570" y="-46251"/>
                  <a:pt x="2219350" y="27361"/>
                  <a:pt x="2444318" y="0"/>
                </a:cubicBezTo>
                <a:cubicBezTo>
                  <a:pt x="2491826" y="140760"/>
                  <a:pt x="2406505" y="351717"/>
                  <a:pt x="2444318" y="445009"/>
                </a:cubicBezTo>
                <a:cubicBezTo>
                  <a:pt x="2482131" y="538301"/>
                  <a:pt x="2430026" y="692140"/>
                  <a:pt x="2444318" y="851135"/>
                </a:cubicBezTo>
                <a:cubicBezTo>
                  <a:pt x="2458610" y="1010130"/>
                  <a:pt x="2423934" y="1111928"/>
                  <a:pt x="2444318" y="1296144"/>
                </a:cubicBezTo>
                <a:cubicBezTo>
                  <a:pt x="2299881" y="1354113"/>
                  <a:pt x="2057963" y="1270102"/>
                  <a:pt x="1931011" y="1296144"/>
                </a:cubicBezTo>
                <a:cubicBezTo>
                  <a:pt x="1804059" y="1322186"/>
                  <a:pt x="1609342" y="1261884"/>
                  <a:pt x="1442148" y="1296144"/>
                </a:cubicBezTo>
                <a:cubicBezTo>
                  <a:pt x="1274954" y="1330404"/>
                  <a:pt x="1193227" y="1256741"/>
                  <a:pt x="1026614" y="1296144"/>
                </a:cubicBezTo>
                <a:cubicBezTo>
                  <a:pt x="860001" y="1335547"/>
                  <a:pt x="716260" y="1255722"/>
                  <a:pt x="611079" y="1296144"/>
                </a:cubicBezTo>
                <a:cubicBezTo>
                  <a:pt x="505899" y="1336566"/>
                  <a:pt x="239135" y="1279953"/>
                  <a:pt x="0" y="1296144"/>
                </a:cubicBezTo>
                <a:cubicBezTo>
                  <a:pt x="-45756" y="1198288"/>
                  <a:pt x="28643" y="968163"/>
                  <a:pt x="0" y="838173"/>
                </a:cubicBezTo>
                <a:cubicBezTo>
                  <a:pt x="-28643" y="708183"/>
                  <a:pt x="27417" y="626040"/>
                  <a:pt x="0" y="432048"/>
                </a:cubicBezTo>
                <a:cubicBezTo>
                  <a:pt x="-27417" y="238057"/>
                  <a:pt x="23123" y="125168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Name 3 types of data collection methods</a:t>
            </a:r>
            <a:endParaRPr lang="en-GB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CBA41-688F-4CFB-ABF6-8A77E11E95D7}"/>
              </a:ext>
            </a:extLst>
          </p:cNvPr>
          <p:cNvSpPr/>
          <p:nvPr/>
        </p:nvSpPr>
        <p:spPr>
          <a:xfrm>
            <a:off x="2836873" y="2328342"/>
            <a:ext cx="2376264" cy="1296144"/>
          </a:xfrm>
          <a:custGeom>
            <a:avLst/>
            <a:gdLst>
              <a:gd name="connsiteX0" fmla="*/ 0 w 2376264"/>
              <a:gd name="connsiteY0" fmla="*/ 0 h 1296144"/>
              <a:gd name="connsiteX1" fmla="*/ 546541 w 2376264"/>
              <a:gd name="connsiteY1" fmla="*/ 0 h 1296144"/>
              <a:gd name="connsiteX2" fmla="*/ 1164369 w 2376264"/>
              <a:gd name="connsiteY2" fmla="*/ 0 h 1296144"/>
              <a:gd name="connsiteX3" fmla="*/ 1805961 w 2376264"/>
              <a:gd name="connsiteY3" fmla="*/ 0 h 1296144"/>
              <a:gd name="connsiteX4" fmla="*/ 2376264 w 2376264"/>
              <a:gd name="connsiteY4" fmla="*/ 0 h 1296144"/>
              <a:gd name="connsiteX5" fmla="*/ 2376264 w 2376264"/>
              <a:gd name="connsiteY5" fmla="*/ 419087 h 1296144"/>
              <a:gd name="connsiteX6" fmla="*/ 2376264 w 2376264"/>
              <a:gd name="connsiteY6" fmla="*/ 864096 h 1296144"/>
              <a:gd name="connsiteX7" fmla="*/ 2376264 w 2376264"/>
              <a:gd name="connsiteY7" fmla="*/ 1296144 h 1296144"/>
              <a:gd name="connsiteX8" fmla="*/ 1829723 w 2376264"/>
              <a:gd name="connsiteY8" fmla="*/ 1296144 h 1296144"/>
              <a:gd name="connsiteX9" fmla="*/ 1211895 w 2376264"/>
              <a:gd name="connsiteY9" fmla="*/ 1296144 h 1296144"/>
              <a:gd name="connsiteX10" fmla="*/ 617829 w 2376264"/>
              <a:gd name="connsiteY10" fmla="*/ 1296144 h 1296144"/>
              <a:gd name="connsiteX11" fmla="*/ 0 w 2376264"/>
              <a:gd name="connsiteY11" fmla="*/ 1296144 h 1296144"/>
              <a:gd name="connsiteX12" fmla="*/ 0 w 2376264"/>
              <a:gd name="connsiteY12" fmla="*/ 902980 h 1296144"/>
              <a:gd name="connsiteX13" fmla="*/ 0 w 2376264"/>
              <a:gd name="connsiteY13" fmla="*/ 496855 h 1296144"/>
              <a:gd name="connsiteX14" fmla="*/ 0 w 2376264"/>
              <a:gd name="connsiteY14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6264" h="1296144" fill="none" extrusionOk="0">
                <a:moveTo>
                  <a:pt x="0" y="0"/>
                </a:moveTo>
                <a:cubicBezTo>
                  <a:pt x="207681" y="-9446"/>
                  <a:pt x="285509" y="23819"/>
                  <a:pt x="546541" y="0"/>
                </a:cubicBezTo>
                <a:cubicBezTo>
                  <a:pt x="807573" y="-23819"/>
                  <a:pt x="867141" y="27844"/>
                  <a:pt x="1164369" y="0"/>
                </a:cubicBezTo>
                <a:cubicBezTo>
                  <a:pt x="1461597" y="-27844"/>
                  <a:pt x="1503542" y="53772"/>
                  <a:pt x="1805961" y="0"/>
                </a:cubicBezTo>
                <a:cubicBezTo>
                  <a:pt x="2108380" y="-53772"/>
                  <a:pt x="2149719" y="28839"/>
                  <a:pt x="2376264" y="0"/>
                </a:cubicBezTo>
                <a:cubicBezTo>
                  <a:pt x="2393702" y="168012"/>
                  <a:pt x="2364655" y="230458"/>
                  <a:pt x="2376264" y="419087"/>
                </a:cubicBezTo>
                <a:cubicBezTo>
                  <a:pt x="2387873" y="607716"/>
                  <a:pt x="2335596" y="711663"/>
                  <a:pt x="2376264" y="864096"/>
                </a:cubicBezTo>
                <a:cubicBezTo>
                  <a:pt x="2416932" y="1016529"/>
                  <a:pt x="2375892" y="1107772"/>
                  <a:pt x="2376264" y="1296144"/>
                </a:cubicBezTo>
                <a:cubicBezTo>
                  <a:pt x="2198350" y="1333288"/>
                  <a:pt x="2033762" y="1252894"/>
                  <a:pt x="1829723" y="1296144"/>
                </a:cubicBezTo>
                <a:cubicBezTo>
                  <a:pt x="1625684" y="1339394"/>
                  <a:pt x="1362510" y="1225035"/>
                  <a:pt x="1211895" y="1296144"/>
                </a:cubicBezTo>
                <a:cubicBezTo>
                  <a:pt x="1061280" y="1367253"/>
                  <a:pt x="888694" y="1289305"/>
                  <a:pt x="617829" y="1296144"/>
                </a:cubicBezTo>
                <a:cubicBezTo>
                  <a:pt x="346964" y="1302983"/>
                  <a:pt x="224182" y="1288114"/>
                  <a:pt x="0" y="1296144"/>
                </a:cubicBezTo>
                <a:cubicBezTo>
                  <a:pt x="-25045" y="1167811"/>
                  <a:pt x="39837" y="1053214"/>
                  <a:pt x="0" y="902980"/>
                </a:cubicBezTo>
                <a:cubicBezTo>
                  <a:pt x="-39837" y="752746"/>
                  <a:pt x="45164" y="684913"/>
                  <a:pt x="0" y="496855"/>
                </a:cubicBezTo>
                <a:cubicBezTo>
                  <a:pt x="-45164" y="308797"/>
                  <a:pt x="17654" y="174767"/>
                  <a:pt x="0" y="0"/>
                </a:cubicBezTo>
                <a:close/>
              </a:path>
              <a:path w="2376264" h="1296144" stroke="0" extrusionOk="0">
                <a:moveTo>
                  <a:pt x="0" y="0"/>
                </a:moveTo>
                <a:cubicBezTo>
                  <a:pt x="251698" y="-43609"/>
                  <a:pt x="341276" y="2249"/>
                  <a:pt x="617829" y="0"/>
                </a:cubicBezTo>
                <a:cubicBezTo>
                  <a:pt x="894382" y="-2249"/>
                  <a:pt x="904631" y="50937"/>
                  <a:pt x="1164369" y="0"/>
                </a:cubicBezTo>
                <a:cubicBezTo>
                  <a:pt x="1424107" y="-50937"/>
                  <a:pt x="1647851" y="31276"/>
                  <a:pt x="1805961" y="0"/>
                </a:cubicBezTo>
                <a:cubicBezTo>
                  <a:pt x="1964071" y="-31276"/>
                  <a:pt x="2132689" y="58001"/>
                  <a:pt x="2376264" y="0"/>
                </a:cubicBezTo>
                <a:cubicBezTo>
                  <a:pt x="2390027" y="175901"/>
                  <a:pt x="2346449" y="309102"/>
                  <a:pt x="2376264" y="419087"/>
                </a:cubicBezTo>
                <a:cubicBezTo>
                  <a:pt x="2406079" y="529072"/>
                  <a:pt x="2329503" y="648770"/>
                  <a:pt x="2376264" y="838173"/>
                </a:cubicBezTo>
                <a:cubicBezTo>
                  <a:pt x="2423025" y="1027576"/>
                  <a:pt x="2347108" y="1125371"/>
                  <a:pt x="2376264" y="1296144"/>
                </a:cubicBezTo>
                <a:cubicBezTo>
                  <a:pt x="2213635" y="1312977"/>
                  <a:pt x="1901982" y="1264354"/>
                  <a:pt x="1782198" y="1296144"/>
                </a:cubicBezTo>
                <a:cubicBezTo>
                  <a:pt x="1662414" y="1327934"/>
                  <a:pt x="1415849" y="1257263"/>
                  <a:pt x="1211895" y="1296144"/>
                </a:cubicBezTo>
                <a:cubicBezTo>
                  <a:pt x="1007941" y="1335025"/>
                  <a:pt x="846795" y="1251457"/>
                  <a:pt x="617829" y="1296144"/>
                </a:cubicBezTo>
                <a:cubicBezTo>
                  <a:pt x="388863" y="1340831"/>
                  <a:pt x="243252" y="1239264"/>
                  <a:pt x="0" y="1296144"/>
                </a:cubicBezTo>
                <a:cubicBezTo>
                  <a:pt x="-12184" y="1110546"/>
                  <a:pt x="39208" y="1098869"/>
                  <a:pt x="0" y="902980"/>
                </a:cubicBezTo>
                <a:cubicBezTo>
                  <a:pt x="-39208" y="707091"/>
                  <a:pt x="5288" y="614242"/>
                  <a:pt x="0" y="457971"/>
                </a:cubicBezTo>
                <a:cubicBezTo>
                  <a:pt x="-5288" y="301700"/>
                  <a:pt x="28643" y="129990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Name 2 types of map which can be used to present fieldwork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035AD3-E24A-4C1F-B111-8043BBCC305A}"/>
              </a:ext>
            </a:extLst>
          </p:cNvPr>
          <p:cNvSpPr/>
          <p:nvPr/>
        </p:nvSpPr>
        <p:spPr>
          <a:xfrm>
            <a:off x="5500196" y="2329395"/>
            <a:ext cx="2376264" cy="1296144"/>
          </a:xfrm>
          <a:custGeom>
            <a:avLst/>
            <a:gdLst>
              <a:gd name="connsiteX0" fmla="*/ 0 w 2376264"/>
              <a:gd name="connsiteY0" fmla="*/ 0 h 1296144"/>
              <a:gd name="connsiteX1" fmla="*/ 546541 w 2376264"/>
              <a:gd name="connsiteY1" fmla="*/ 0 h 1296144"/>
              <a:gd name="connsiteX2" fmla="*/ 1164369 w 2376264"/>
              <a:gd name="connsiteY2" fmla="*/ 0 h 1296144"/>
              <a:gd name="connsiteX3" fmla="*/ 1805961 w 2376264"/>
              <a:gd name="connsiteY3" fmla="*/ 0 h 1296144"/>
              <a:gd name="connsiteX4" fmla="*/ 2376264 w 2376264"/>
              <a:gd name="connsiteY4" fmla="*/ 0 h 1296144"/>
              <a:gd name="connsiteX5" fmla="*/ 2376264 w 2376264"/>
              <a:gd name="connsiteY5" fmla="*/ 419087 h 1296144"/>
              <a:gd name="connsiteX6" fmla="*/ 2376264 w 2376264"/>
              <a:gd name="connsiteY6" fmla="*/ 864096 h 1296144"/>
              <a:gd name="connsiteX7" fmla="*/ 2376264 w 2376264"/>
              <a:gd name="connsiteY7" fmla="*/ 1296144 h 1296144"/>
              <a:gd name="connsiteX8" fmla="*/ 1829723 w 2376264"/>
              <a:gd name="connsiteY8" fmla="*/ 1296144 h 1296144"/>
              <a:gd name="connsiteX9" fmla="*/ 1211895 w 2376264"/>
              <a:gd name="connsiteY9" fmla="*/ 1296144 h 1296144"/>
              <a:gd name="connsiteX10" fmla="*/ 617829 w 2376264"/>
              <a:gd name="connsiteY10" fmla="*/ 1296144 h 1296144"/>
              <a:gd name="connsiteX11" fmla="*/ 0 w 2376264"/>
              <a:gd name="connsiteY11" fmla="*/ 1296144 h 1296144"/>
              <a:gd name="connsiteX12" fmla="*/ 0 w 2376264"/>
              <a:gd name="connsiteY12" fmla="*/ 902980 h 1296144"/>
              <a:gd name="connsiteX13" fmla="*/ 0 w 2376264"/>
              <a:gd name="connsiteY13" fmla="*/ 496855 h 1296144"/>
              <a:gd name="connsiteX14" fmla="*/ 0 w 2376264"/>
              <a:gd name="connsiteY14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6264" h="1296144" fill="none" extrusionOk="0">
                <a:moveTo>
                  <a:pt x="0" y="0"/>
                </a:moveTo>
                <a:cubicBezTo>
                  <a:pt x="207681" y="-9446"/>
                  <a:pt x="285509" y="23819"/>
                  <a:pt x="546541" y="0"/>
                </a:cubicBezTo>
                <a:cubicBezTo>
                  <a:pt x="807573" y="-23819"/>
                  <a:pt x="867141" y="27844"/>
                  <a:pt x="1164369" y="0"/>
                </a:cubicBezTo>
                <a:cubicBezTo>
                  <a:pt x="1461597" y="-27844"/>
                  <a:pt x="1503542" y="53772"/>
                  <a:pt x="1805961" y="0"/>
                </a:cubicBezTo>
                <a:cubicBezTo>
                  <a:pt x="2108380" y="-53772"/>
                  <a:pt x="2149719" y="28839"/>
                  <a:pt x="2376264" y="0"/>
                </a:cubicBezTo>
                <a:cubicBezTo>
                  <a:pt x="2393702" y="168012"/>
                  <a:pt x="2364655" y="230458"/>
                  <a:pt x="2376264" y="419087"/>
                </a:cubicBezTo>
                <a:cubicBezTo>
                  <a:pt x="2387873" y="607716"/>
                  <a:pt x="2335596" y="711663"/>
                  <a:pt x="2376264" y="864096"/>
                </a:cubicBezTo>
                <a:cubicBezTo>
                  <a:pt x="2416932" y="1016529"/>
                  <a:pt x="2375892" y="1107772"/>
                  <a:pt x="2376264" y="1296144"/>
                </a:cubicBezTo>
                <a:cubicBezTo>
                  <a:pt x="2198350" y="1333288"/>
                  <a:pt x="2033762" y="1252894"/>
                  <a:pt x="1829723" y="1296144"/>
                </a:cubicBezTo>
                <a:cubicBezTo>
                  <a:pt x="1625684" y="1339394"/>
                  <a:pt x="1362510" y="1225035"/>
                  <a:pt x="1211895" y="1296144"/>
                </a:cubicBezTo>
                <a:cubicBezTo>
                  <a:pt x="1061280" y="1367253"/>
                  <a:pt x="888694" y="1289305"/>
                  <a:pt x="617829" y="1296144"/>
                </a:cubicBezTo>
                <a:cubicBezTo>
                  <a:pt x="346964" y="1302983"/>
                  <a:pt x="224182" y="1288114"/>
                  <a:pt x="0" y="1296144"/>
                </a:cubicBezTo>
                <a:cubicBezTo>
                  <a:pt x="-25045" y="1167811"/>
                  <a:pt x="39837" y="1053214"/>
                  <a:pt x="0" y="902980"/>
                </a:cubicBezTo>
                <a:cubicBezTo>
                  <a:pt x="-39837" y="752746"/>
                  <a:pt x="45164" y="684913"/>
                  <a:pt x="0" y="496855"/>
                </a:cubicBezTo>
                <a:cubicBezTo>
                  <a:pt x="-45164" y="308797"/>
                  <a:pt x="17654" y="174767"/>
                  <a:pt x="0" y="0"/>
                </a:cubicBezTo>
                <a:close/>
              </a:path>
              <a:path w="2376264" h="1296144" stroke="0" extrusionOk="0">
                <a:moveTo>
                  <a:pt x="0" y="0"/>
                </a:moveTo>
                <a:cubicBezTo>
                  <a:pt x="251698" y="-43609"/>
                  <a:pt x="341276" y="2249"/>
                  <a:pt x="617829" y="0"/>
                </a:cubicBezTo>
                <a:cubicBezTo>
                  <a:pt x="894382" y="-2249"/>
                  <a:pt x="904631" y="50937"/>
                  <a:pt x="1164369" y="0"/>
                </a:cubicBezTo>
                <a:cubicBezTo>
                  <a:pt x="1424107" y="-50937"/>
                  <a:pt x="1647851" y="31276"/>
                  <a:pt x="1805961" y="0"/>
                </a:cubicBezTo>
                <a:cubicBezTo>
                  <a:pt x="1964071" y="-31276"/>
                  <a:pt x="2132689" y="58001"/>
                  <a:pt x="2376264" y="0"/>
                </a:cubicBezTo>
                <a:cubicBezTo>
                  <a:pt x="2390027" y="175901"/>
                  <a:pt x="2346449" y="309102"/>
                  <a:pt x="2376264" y="419087"/>
                </a:cubicBezTo>
                <a:cubicBezTo>
                  <a:pt x="2406079" y="529072"/>
                  <a:pt x="2329503" y="648770"/>
                  <a:pt x="2376264" y="838173"/>
                </a:cubicBezTo>
                <a:cubicBezTo>
                  <a:pt x="2423025" y="1027576"/>
                  <a:pt x="2347108" y="1125371"/>
                  <a:pt x="2376264" y="1296144"/>
                </a:cubicBezTo>
                <a:cubicBezTo>
                  <a:pt x="2213635" y="1312977"/>
                  <a:pt x="1901982" y="1264354"/>
                  <a:pt x="1782198" y="1296144"/>
                </a:cubicBezTo>
                <a:cubicBezTo>
                  <a:pt x="1662414" y="1327934"/>
                  <a:pt x="1415849" y="1257263"/>
                  <a:pt x="1211895" y="1296144"/>
                </a:cubicBezTo>
                <a:cubicBezTo>
                  <a:pt x="1007941" y="1335025"/>
                  <a:pt x="846795" y="1251457"/>
                  <a:pt x="617829" y="1296144"/>
                </a:cubicBezTo>
                <a:cubicBezTo>
                  <a:pt x="388863" y="1340831"/>
                  <a:pt x="243252" y="1239264"/>
                  <a:pt x="0" y="1296144"/>
                </a:cubicBezTo>
                <a:cubicBezTo>
                  <a:pt x="-12184" y="1110546"/>
                  <a:pt x="39208" y="1098869"/>
                  <a:pt x="0" y="902980"/>
                </a:cubicBezTo>
                <a:cubicBezTo>
                  <a:pt x="-39208" y="707091"/>
                  <a:pt x="5288" y="614242"/>
                  <a:pt x="0" y="457971"/>
                </a:cubicBezTo>
                <a:cubicBezTo>
                  <a:pt x="-5288" y="301700"/>
                  <a:pt x="28643" y="129990"/>
                  <a:pt x="0" y="0"/>
                </a:cubicBezTo>
                <a:close/>
              </a:path>
            </a:pathLst>
          </a:custGeom>
          <a:solidFill>
            <a:srgbClr val="20ADB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557561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Give 3 likely limitations of completing fieldwork in the summer?</a:t>
            </a:r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5175DF-851F-4004-B14D-C18D146B2116}"/>
              </a:ext>
            </a:extLst>
          </p:cNvPr>
          <p:cNvSpPr/>
          <p:nvPr/>
        </p:nvSpPr>
        <p:spPr>
          <a:xfrm>
            <a:off x="179512" y="501980"/>
            <a:ext cx="2444318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689BA0"/>
                </a:solidFill>
              </a:rPr>
              <a:t>Considered the </a:t>
            </a:r>
            <a:r>
              <a:rPr lang="en-US" b="1">
                <a:solidFill>
                  <a:srgbClr val="53315D"/>
                </a:solidFill>
              </a:rPr>
              <a:t>role of fieldwork </a:t>
            </a:r>
            <a:r>
              <a:rPr lang="en-US">
                <a:solidFill>
                  <a:srgbClr val="689BA0"/>
                </a:solidFill>
              </a:rPr>
              <a:t>to ask questions about the landscape</a:t>
            </a:r>
            <a:endParaRPr lang="en-GB">
              <a:solidFill>
                <a:srgbClr val="689BA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68AB27-78BA-4BFA-96B2-72919D90CCB2}"/>
              </a:ext>
            </a:extLst>
          </p:cNvPr>
          <p:cNvSpPr/>
          <p:nvPr/>
        </p:nvSpPr>
        <p:spPr>
          <a:xfrm>
            <a:off x="5500196" y="487491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689BA0"/>
                </a:solidFill>
              </a:rPr>
              <a:t>Assessed the </a:t>
            </a:r>
            <a:r>
              <a:rPr lang="en-US" b="1">
                <a:solidFill>
                  <a:srgbClr val="53315D"/>
                </a:solidFill>
              </a:rPr>
              <a:t>limitations </a:t>
            </a:r>
            <a:r>
              <a:rPr lang="en-US">
                <a:solidFill>
                  <a:srgbClr val="689BA0"/>
                </a:solidFill>
              </a:rPr>
              <a:t>of fieldwork methods</a:t>
            </a:r>
            <a:endParaRPr lang="en-GB">
              <a:solidFill>
                <a:srgbClr val="689BA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C6F1F7-536F-4EED-91E2-F9D5F68C4320}"/>
              </a:ext>
            </a:extLst>
          </p:cNvPr>
          <p:cNvSpPr/>
          <p:nvPr/>
        </p:nvSpPr>
        <p:spPr>
          <a:xfrm>
            <a:off x="2829966" y="501202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53315D"/>
                </a:solidFill>
              </a:rPr>
              <a:t>Interpreted and presented real fieldwork data </a:t>
            </a:r>
            <a:r>
              <a:rPr lang="en-US">
                <a:solidFill>
                  <a:srgbClr val="689BA0"/>
                </a:solidFill>
              </a:rPr>
              <a:t>collected from the Broads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41FE79-6A19-4646-ADED-A42E50897FF4}"/>
              </a:ext>
            </a:extLst>
          </p:cNvPr>
          <p:cNvSpPr/>
          <p:nvPr/>
        </p:nvSpPr>
        <p:spPr>
          <a:xfrm>
            <a:off x="0" y="6453336"/>
            <a:ext cx="6407696" cy="404664"/>
          </a:xfrm>
          <a:prstGeom prst="rect">
            <a:avLst/>
          </a:prstGeom>
          <a:solidFill>
            <a:srgbClr val="DBF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110D7738-628E-4DA2-A57F-3DE972CF5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7" y="6496490"/>
            <a:ext cx="952411" cy="33265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0583A2-08DD-44EB-9E94-0E39AB875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28" y="6448776"/>
            <a:ext cx="1059128" cy="404664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4E5EC63-9AD5-4BC2-ACC6-26E656FEC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776"/>
            <a:ext cx="405651" cy="404664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3B6AADC-E9B8-45CC-89C2-195FE39DB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39" y="6481570"/>
            <a:ext cx="371070" cy="347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35F365-65B2-4649-835F-A0A8E0F34788}"/>
              </a:ext>
            </a:extLst>
          </p:cNvPr>
          <p:cNvSpPr txBox="1"/>
          <p:nvPr/>
        </p:nvSpPr>
        <p:spPr>
          <a:xfrm>
            <a:off x="3090317" y="6632321"/>
            <a:ext cx="3272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+mn-lt"/>
              </a:rPr>
              <a:t>Educational resource partner providers</a:t>
            </a:r>
            <a:endParaRPr lang="en-GB" sz="1000" b="1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14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60"/>
    </mc:Choice>
    <mc:Fallback xmlns="">
      <p:transition spd="slow" advTm="10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3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3880039B-6526-410A-8089-8DDC584E2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212ED0-692A-4145-A914-B53B9D46986B}"/>
              </a:ext>
            </a:extLst>
          </p:cNvPr>
          <p:cNvSpPr/>
          <p:nvPr/>
        </p:nvSpPr>
        <p:spPr>
          <a:xfrm>
            <a:off x="0" y="0"/>
            <a:ext cx="9121923" cy="764704"/>
          </a:xfrm>
          <a:prstGeom prst="rect">
            <a:avLst/>
          </a:prstGeom>
          <a:solidFill>
            <a:srgbClr val="3E86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ACA476-DA42-495B-AED8-986B8DD73E2D}"/>
              </a:ext>
            </a:extLst>
          </p:cNvPr>
          <p:cNvSpPr/>
          <p:nvPr/>
        </p:nvSpPr>
        <p:spPr>
          <a:xfrm>
            <a:off x="11038" y="764704"/>
            <a:ext cx="9121923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DBF5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In this lesson, we will: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529E8-C7D8-4809-AAC5-27FF88FD2F06}"/>
              </a:ext>
            </a:extLst>
          </p:cNvPr>
          <p:cNvSpPr/>
          <p:nvPr/>
        </p:nvSpPr>
        <p:spPr>
          <a:xfrm>
            <a:off x="179512" y="3758868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689BA0"/>
                </a:solidFill>
              </a:rPr>
              <a:t>Understand the </a:t>
            </a:r>
            <a:r>
              <a:rPr lang="en-US" b="1">
                <a:solidFill>
                  <a:srgbClr val="53315D"/>
                </a:solidFill>
              </a:rPr>
              <a:t>role of fieldwork </a:t>
            </a:r>
            <a:r>
              <a:rPr lang="en-US">
                <a:solidFill>
                  <a:srgbClr val="689BA0"/>
                </a:solidFill>
              </a:rPr>
              <a:t>to ask questions about the landscape</a:t>
            </a:r>
            <a:endParaRPr lang="en-GB">
              <a:solidFill>
                <a:srgbClr val="689B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EE7B9-BE3B-404C-AA69-026D8421C6B8}"/>
              </a:ext>
            </a:extLst>
          </p:cNvPr>
          <p:cNvSpPr/>
          <p:nvPr/>
        </p:nvSpPr>
        <p:spPr>
          <a:xfrm>
            <a:off x="2735288" y="5293948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689BA0"/>
                </a:solidFill>
              </a:rPr>
              <a:t>Assess the </a:t>
            </a:r>
            <a:r>
              <a:rPr lang="en-US" b="1">
                <a:solidFill>
                  <a:srgbClr val="53315D"/>
                </a:solidFill>
              </a:rPr>
              <a:t>limitations </a:t>
            </a:r>
            <a:r>
              <a:rPr lang="en-US">
                <a:solidFill>
                  <a:srgbClr val="689BA0"/>
                </a:solidFill>
              </a:rPr>
              <a:t>of fieldwork methods</a:t>
            </a:r>
            <a:endParaRPr lang="en-GB">
              <a:solidFill>
                <a:srgbClr val="689BA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1AEA4B-2380-4B8F-947D-CD407F3585E9}"/>
              </a:ext>
            </a:extLst>
          </p:cNvPr>
          <p:cNvSpPr/>
          <p:nvPr/>
        </p:nvSpPr>
        <p:spPr>
          <a:xfrm>
            <a:off x="179512" y="5308434"/>
            <a:ext cx="2376264" cy="1399285"/>
          </a:xfrm>
          <a:prstGeom prst="rect">
            <a:avLst/>
          </a:prstGeom>
          <a:solidFill>
            <a:srgbClr val="DBF5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53315D"/>
                </a:solidFill>
              </a:rPr>
              <a:t>Interpret and present real fieldwork data </a:t>
            </a:r>
            <a:r>
              <a:rPr lang="en-US">
                <a:solidFill>
                  <a:srgbClr val="689BA0"/>
                </a:solidFill>
              </a:rPr>
              <a:t>collected from the Broads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1D1F72-EA41-4BBB-AB3F-EA9C15805101}"/>
              </a:ext>
            </a:extLst>
          </p:cNvPr>
          <p:cNvSpPr txBox="1"/>
          <p:nvPr/>
        </p:nvSpPr>
        <p:spPr>
          <a:xfrm>
            <a:off x="1043608" y="87624"/>
            <a:ext cx="6829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chemeClr val="tx2">
                    <a:lumMod val="50000"/>
                  </a:schemeClr>
                </a:solidFill>
              </a:rPr>
              <a:t>Fieldwork in the Broads</a:t>
            </a:r>
            <a:endParaRPr lang="en-GB" sz="3200" b="1" u="sng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27"/>
    </mc:Choice>
    <mc:Fallback xmlns="">
      <p:transition spd="slow" advTm="9532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cky beach&#10;&#10;Description automatically generated">
            <a:extLst>
              <a:ext uri="{FF2B5EF4-FFF2-40B4-BE49-F238E27FC236}">
                <a16:creationId xmlns:a16="http://schemas.microsoft.com/office/drawing/2014/main" id="{D204A159-ED53-43DC-AD2A-0615605BA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3"/>
          <a:stretch/>
        </p:blipFill>
        <p:spPr>
          <a:xfrm>
            <a:off x="0" y="692150"/>
            <a:ext cx="9144000" cy="6165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1A4AD5-D37B-4DC4-A561-414800D4FA59}"/>
              </a:ext>
            </a:extLst>
          </p:cNvPr>
          <p:cNvSpPr/>
          <p:nvPr/>
        </p:nvSpPr>
        <p:spPr>
          <a:xfrm>
            <a:off x="0" y="0"/>
            <a:ext cx="9144000" cy="692150"/>
          </a:xfrm>
          <a:prstGeom prst="rect">
            <a:avLst/>
          </a:prstGeom>
          <a:solidFill>
            <a:srgbClr val="3E8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For each of the following pictures; Ask 1 or 2 questions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Your questions must start with either: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032FCD-835E-45CF-89E3-6645C77C8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824059"/>
              </p:ext>
            </p:extLst>
          </p:nvPr>
        </p:nvGraphicFramePr>
        <p:xfrm>
          <a:off x="0" y="692150"/>
          <a:ext cx="9144000" cy="4571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r>
                        <a:rPr lang="en-GB" sz="2400"/>
                        <a:t>WHAT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WHY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WHERE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HOW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56" name="TextBox 5">
            <a:extLst>
              <a:ext uri="{FF2B5EF4-FFF2-40B4-BE49-F238E27FC236}">
                <a16:creationId xmlns:a16="http://schemas.microsoft.com/office/drawing/2014/main" id="{06468156-6BEE-4A6B-AB3B-2B6F93FF6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162467"/>
            <a:ext cx="514826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For example: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GB" altLang="en-US" sz="1800" b="1"/>
              <a:t>Why</a:t>
            </a:r>
            <a:r>
              <a:rPr lang="en-GB" altLang="en-US" sz="1800"/>
              <a:t> are there bricks on this beach?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GB" altLang="en-US" sz="1800" b="1"/>
              <a:t>Where</a:t>
            </a:r>
            <a:r>
              <a:rPr lang="en-GB" altLang="en-US" sz="1800"/>
              <a:t> have they come from?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32"/>
    </mc:Choice>
    <mc:Fallback xmlns="">
      <p:transition spd="slow" advTm="1432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a beach&#10;&#10;Description automatically generated">
            <a:extLst>
              <a:ext uri="{FF2B5EF4-FFF2-40B4-BE49-F238E27FC236}">
                <a16:creationId xmlns:a16="http://schemas.microsoft.com/office/drawing/2014/main" id="{BC629FAF-0FC5-461E-BAFD-A43D018E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21DDEB-6BE5-44F1-818E-91C9C600AD99}"/>
              </a:ext>
            </a:extLst>
          </p:cNvPr>
          <p:cNvSpPr/>
          <p:nvPr/>
        </p:nvSpPr>
        <p:spPr>
          <a:xfrm>
            <a:off x="0" y="0"/>
            <a:ext cx="9144000" cy="692150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/>
              <a:t>Write 1 or 2 questions for </a:t>
            </a:r>
            <a:r>
              <a:rPr lang="en-GB" sz="3200" b="1">
                <a:solidFill>
                  <a:srgbClr val="FFFF00"/>
                </a:solidFill>
              </a:rPr>
              <a:t>picture 1</a:t>
            </a:r>
            <a:endParaRPr lang="en-GB" sz="2400" b="1">
              <a:solidFill>
                <a:srgbClr val="FFFF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1E2035-7571-456F-A914-052B3E939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776061"/>
              </p:ext>
            </p:extLst>
          </p:nvPr>
        </p:nvGraphicFramePr>
        <p:xfrm>
          <a:off x="0" y="692150"/>
          <a:ext cx="9144000" cy="4571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r>
                        <a:rPr lang="en-GB" sz="2400"/>
                        <a:t>WHAT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WHY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WHERE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HOW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98"/>
    </mc:Choice>
    <mc:Fallback xmlns="">
      <p:transition spd="slow" advTm="392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iding on the back of a boat in the water&#10;&#10;Description automatically generated">
            <a:extLst>
              <a:ext uri="{FF2B5EF4-FFF2-40B4-BE49-F238E27FC236}">
                <a16:creationId xmlns:a16="http://schemas.microsoft.com/office/drawing/2014/main" id="{EA94E1BF-04F5-4350-8CA3-EF7B7DF4B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21DDEB-6BE5-44F1-818E-91C9C600AD99}"/>
              </a:ext>
            </a:extLst>
          </p:cNvPr>
          <p:cNvSpPr/>
          <p:nvPr/>
        </p:nvSpPr>
        <p:spPr>
          <a:xfrm>
            <a:off x="0" y="0"/>
            <a:ext cx="9144000" cy="692150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/>
              <a:t>Write 1 or 2 questions for </a:t>
            </a:r>
            <a:r>
              <a:rPr lang="en-GB" sz="3200" b="1">
                <a:solidFill>
                  <a:srgbClr val="FFFF00"/>
                </a:solidFill>
              </a:rPr>
              <a:t>picture 2</a:t>
            </a:r>
            <a:endParaRPr lang="en-GB" sz="2400" b="1">
              <a:solidFill>
                <a:srgbClr val="FFFF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1E2035-7571-456F-A914-052B3E939353}"/>
              </a:ext>
            </a:extLst>
          </p:cNvPr>
          <p:cNvGraphicFramePr>
            <a:graphicFrameLocks noGrp="1"/>
          </p:cNvGraphicFramePr>
          <p:nvPr/>
        </p:nvGraphicFramePr>
        <p:xfrm>
          <a:off x="0" y="692150"/>
          <a:ext cx="9144000" cy="4571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r>
                        <a:rPr lang="en-GB" sz="2400"/>
                        <a:t>WHAT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WHY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WHERE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HOW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2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7"/>
    </mc:Choice>
    <mc:Fallback xmlns="">
      <p:transition spd="slow" advTm="4380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F5C705-4B0C-4B69-B15A-460057060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b="5992"/>
          <a:stretch/>
        </p:blipFill>
        <p:spPr bwMode="auto">
          <a:xfrm>
            <a:off x="0" y="901329"/>
            <a:ext cx="914400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21DDEB-6BE5-44F1-818E-91C9C600AD99}"/>
              </a:ext>
            </a:extLst>
          </p:cNvPr>
          <p:cNvSpPr/>
          <p:nvPr/>
        </p:nvSpPr>
        <p:spPr>
          <a:xfrm>
            <a:off x="0" y="0"/>
            <a:ext cx="9144000" cy="692150"/>
          </a:xfrm>
          <a:prstGeom prst="rect">
            <a:avLst/>
          </a:prstGeom>
          <a:solidFill>
            <a:srgbClr val="3E8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/>
              <a:t>Write 1 or 2 questions for </a:t>
            </a:r>
            <a:r>
              <a:rPr lang="en-GB" sz="3200" b="1">
                <a:solidFill>
                  <a:srgbClr val="FFFF00"/>
                </a:solidFill>
              </a:rPr>
              <a:t>picture 3</a:t>
            </a:r>
            <a:endParaRPr lang="en-GB" sz="2400" b="1">
              <a:solidFill>
                <a:srgbClr val="FFFF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1E2035-7571-456F-A914-052B3E939353}"/>
              </a:ext>
            </a:extLst>
          </p:cNvPr>
          <p:cNvGraphicFramePr>
            <a:graphicFrameLocks noGrp="1"/>
          </p:cNvGraphicFramePr>
          <p:nvPr/>
        </p:nvGraphicFramePr>
        <p:xfrm>
          <a:off x="0" y="692150"/>
          <a:ext cx="9144000" cy="4571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r>
                        <a:rPr lang="en-GB" sz="2400"/>
                        <a:t>WHAT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WHY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WHERE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HOW …</a:t>
                      </a:r>
                    </a:p>
                  </a:txBody>
                  <a:tcPr marT="45694" marB="45694">
                    <a:solidFill>
                      <a:srgbClr val="533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Cloud 6">
            <a:extLst>
              <a:ext uri="{FF2B5EF4-FFF2-40B4-BE49-F238E27FC236}">
                <a16:creationId xmlns:a16="http://schemas.microsoft.com/office/drawing/2014/main" id="{FDC107D4-4A59-406E-AFC9-2E658DCA07DE}"/>
              </a:ext>
            </a:extLst>
          </p:cNvPr>
          <p:cNvSpPr/>
          <p:nvPr/>
        </p:nvSpPr>
        <p:spPr>
          <a:xfrm>
            <a:off x="6012160" y="2708920"/>
            <a:ext cx="3024336" cy="2016224"/>
          </a:xfrm>
          <a:prstGeom prst="cloud">
            <a:avLst/>
          </a:prstGeom>
          <a:solidFill>
            <a:srgbClr val="3E867F"/>
          </a:solidFill>
          <a:ln>
            <a:solidFill>
              <a:srgbClr val="DBF5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Great minds don’t just ask for the answers – they </a:t>
            </a:r>
            <a:r>
              <a:rPr lang="en-GB" b="1">
                <a:solidFill>
                  <a:srgbClr val="FFFF00"/>
                </a:solidFill>
              </a:rPr>
              <a:t>ask the questions</a:t>
            </a:r>
            <a:r>
              <a:rPr lang="en-GB"/>
              <a:t>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32"/>
    </mc:Choice>
    <mc:Fallback xmlns="">
      <p:transition spd="slow" advTm="11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806D7057-A496-4305-9F7B-0AD61B4E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2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1A0BB6-2168-4F87-A3D6-1CFB3DEB4899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E9F8BA"/>
                </a:solidFill>
              </a:rPr>
              <a:t>The role of </a:t>
            </a:r>
            <a:r>
              <a:rPr lang="en-US" b="1">
                <a:solidFill>
                  <a:schemeClr val="bg1"/>
                </a:solidFill>
              </a:rPr>
              <a:t>‘fieldwork’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A4006-7ABD-427A-AD26-487C1A5028DE}"/>
              </a:ext>
            </a:extLst>
          </p:cNvPr>
          <p:cNvSpPr/>
          <p:nvPr/>
        </p:nvSpPr>
        <p:spPr>
          <a:xfrm>
            <a:off x="164165" y="548680"/>
            <a:ext cx="2880320" cy="1080120"/>
          </a:xfrm>
          <a:prstGeom prst="rect">
            <a:avLst/>
          </a:prstGeom>
          <a:solidFill>
            <a:srgbClr val="20AD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E9F8BA"/>
                </a:solidFill>
              </a:rPr>
              <a:t>FIELDWORK</a:t>
            </a:r>
            <a:endParaRPr lang="en-US" sz="2400">
              <a:solidFill>
                <a:srgbClr val="E9F8BA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9B8851-3569-48F2-9B96-CC031DBAAC75}"/>
              </a:ext>
            </a:extLst>
          </p:cNvPr>
          <p:cNvSpPr/>
          <p:nvPr/>
        </p:nvSpPr>
        <p:spPr>
          <a:xfrm>
            <a:off x="3247525" y="548680"/>
            <a:ext cx="5688632" cy="1080120"/>
          </a:xfrm>
          <a:prstGeom prst="rect">
            <a:avLst/>
          </a:prstGeom>
          <a:solidFill>
            <a:srgbClr val="E9F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3E867F"/>
                </a:solidFill>
              </a:rPr>
              <a:t>‘Involves the </a:t>
            </a:r>
            <a:r>
              <a:rPr lang="en-US" b="1">
                <a:solidFill>
                  <a:srgbClr val="7F356A"/>
                </a:solidFill>
              </a:rPr>
              <a:t>collection of information </a:t>
            </a:r>
            <a:r>
              <a:rPr lang="en-US">
                <a:solidFill>
                  <a:srgbClr val="3E867F"/>
                </a:solidFill>
              </a:rPr>
              <a:t>from the world around us – with the aim of helping answer the questions we have about the landscape’</a:t>
            </a:r>
            <a:endParaRPr lang="en-GB">
              <a:solidFill>
                <a:srgbClr val="3E867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70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9"/>
    </mc:Choice>
    <mc:Fallback xmlns="">
      <p:transition spd="slow" advTm="5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on a beach&#10;&#10;Description automatically generated">
            <a:extLst>
              <a:ext uri="{FF2B5EF4-FFF2-40B4-BE49-F238E27FC236}">
                <a16:creationId xmlns:a16="http://schemas.microsoft.com/office/drawing/2014/main" id="{3280947B-DE1E-443F-91A5-131013B8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1"/>
            <a:ext cx="9144000" cy="68385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564458-862C-4164-AAE8-2DCC9B862347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Interpret real fieldwork data </a:t>
            </a:r>
            <a:r>
              <a:rPr lang="en-US">
                <a:solidFill>
                  <a:srgbClr val="E9F8BA"/>
                </a:solidFill>
              </a:rPr>
              <a:t>collected from the Broads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E0C02353-E266-42E1-A08E-2C283B01C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0242"/>
            <a:ext cx="1656184" cy="28443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17B3A99F-E807-4B03-A7F5-C7557AD78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7" b="11841"/>
          <a:stretch/>
        </p:blipFill>
        <p:spPr>
          <a:xfrm>
            <a:off x="0" y="5509339"/>
            <a:ext cx="4482133" cy="13681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47F73B9-2A09-41FC-A132-7DB0CB50A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b="6844"/>
          <a:stretch/>
        </p:blipFill>
        <p:spPr bwMode="auto">
          <a:xfrm>
            <a:off x="1871192" y="2490241"/>
            <a:ext cx="1584176" cy="284437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D59087-7734-4932-ACF0-240A7010E5C4}"/>
              </a:ext>
            </a:extLst>
          </p:cNvPr>
          <p:cNvSpPr/>
          <p:nvPr/>
        </p:nvSpPr>
        <p:spPr>
          <a:xfrm>
            <a:off x="107504" y="476672"/>
            <a:ext cx="8928992" cy="648072"/>
          </a:xfrm>
          <a:prstGeom prst="rect">
            <a:avLst/>
          </a:prstGeom>
          <a:solidFill>
            <a:srgbClr val="E9F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E867F"/>
                </a:solidFill>
              </a:rPr>
              <a:t>During the </a:t>
            </a:r>
            <a:r>
              <a:rPr lang="en-US" sz="1600" b="1">
                <a:solidFill>
                  <a:srgbClr val="3E867F"/>
                </a:solidFill>
              </a:rPr>
              <a:t>summer of 2020</a:t>
            </a:r>
            <a:r>
              <a:rPr lang="en-US" sz="1600">
                <a:solidFill>
                  <a:srgbClr val="3E867F"/>
                </a:solidFill>
              </a:rPr>
              <a:t>, the tutor team from the Geography Fieldwork Academy </a:t>
            </a:r>
            <a:r>
              <a:rPr lang="en-US" sz="1600" b="1">
                <a:solidFill>
                  <a:srgbClr val="3E867F"/>
                </a:solidFill>
              </a:rPr>
              <a:t>collected data </a:t>
            </a:r>
            <a:r>
              <a:rPr lang="en-US" sz="1600">
                <a:solidFill>
                  <a:srgbClr val="3E867F"/>
                </a:solidFill>
              </a:rPr>
              <a:t>from the Broads National Park using </a:t>
            </a:r>
            <a:r>
              <a:rPr lang="en-US" sz="1600" b="1" err="1">
                <a:solidFill>
                  <a:srgbClr val="3E867F"/>
                </a:solidFill>
              </a:rPr>
              <a:t>GeogIT</a:t>
            </a:r>
            <a:r>
              <a:rPr lang="en-US" sz="1600" b="1">
                <a:solidFill>
                  <a:srgbClr val="3E867F"/>
                </a:solidFill>
              </a:rPr>
              <a:t>, the fieldwork app </a:t>
            </a:r>
            <a:r>
              <a:rPr lang="en-US" sz="1600">
                <a:solidFill>
                  <a:srgbClr val="3E867F"/>
                </a:solidFill>
              </a:rPr>
              <a:t>- it is now your job to interpret it.</a:t>
            </a:r>
            <a:endParaRPr lang="en-GB" sz="1600">
              <a:solidFill>
                <a:srgbClr val="3E8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32"/>
    </mc:Choice>
    <mc:Fallback xmlns="">
      <p:transition spd="slow" advTm="10113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2579E7-FDA2-4F5E-AAD7-52F2F88A260B}"/>
              </a:ext>
            </a:extLst>
          </p:cNvPr>
          <p:cNvSpPr/>
          <p:nvPr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Interpret real fieldwork data </a:t>
            </a:r>
            <a:r>
              <a:rPr lang="en-US">
                <a:solidFill>
                  <a:srgbClr val="E9F8BA"/>
                </a:solidFill>
              </a:rPr>
              <a:t>collected from the Broads</a:t>
            </a:r>
          </a:p>
        </p:txBody>
      </p:sp>
      <p:pic>
        <p:nvPicPr>
          <p:cNvPr id="15" name="Picture 14" descr="A picture containing room&#10;&#10;Description automatically generated">
            <a:extLst>
              <a:ext uri="{FF2B5EF4-FFF2-40B4-BE49-F238E27FC236}">
                <a16:creationId xmlns:a16="http://schemas.microsoft.com/office/drawing/2014/main" id="{D44400C0-D2F0-4CFD-9D06-FE11EF258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1251520"/>
            <a:ext cx="4253161" cy="42531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02832B1-82DE-4DD8-A93F-9642024B5E97}"/>
              </a:ext>
            </a:extLst>
          </p:cNvPr>
          <p:cNvSpPr/>
          <p:nvPr/>
        </p:nvSpPr>
        <p:spPr>
          <a:xfrm>
            <a:off x="4860032" y="1268760"/>
            <a:ext cx="4104456" cy="1080120"/>
          </a:xfrm>
          <a:prstGeom prst="rect">
            <a:avLst/>
          </a:prstGeom>
          <a:solidFill>
            <a:srgbClr val="7F35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Who uses the Broads?</a:t>
            </a:r>
          </a:p>
          <a:p>
            <a:pPr algn="ctr"/>
            <a:r>
              <a:rPr lang="en-US" sz="2000"/>
              <a:t>What age group does it appeal to?</a:t>
            </a:r>
            <a:endParaRPr lang="en-GB" sz="2000"/>
          </a:p>
        </p:txBody>
      </p:sp>
      <p:pic>
        <p:nvPicPr>
          <p:cNvPr id="18" name="Picture 17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0606E55C-A9F7-4A1B-8110-1779A983E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2832" r="10626" b="12200"/>
          <a:stretch/>
        </p:blipFill>
        <p:spPr>
          <a:xfrm>
            <a:off x="4850417" y="2420208"/>
            <a:ext cx="4114072" cy="21609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82A5129-CAA1-438B-9439-1D8C9D4A0C1F}"/>
              </a:ext>
            </a:extLst>
          </p:cNvPr>
          <p:cNvSpPr/>
          <p:nvPr/>
        </p:nvSpPr>
        <p:spPr>
          <a:xfrm>
            <a:off x="4860032" y="4869160"/>
            <a:ext cx="1368152" cy="1801606"/>
          </a:xfrm>
          <a:prstGeom prst="rect">
            <a:avLst/>
          </a:prstGeom>
          <a:solidFill>
            <a:srgbClr val="6FF9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53315D"/>
                </a:solidFill>
              </a:rPr>
              <a:t>Finished? </a:t>
            </a:r>
            <a:r>
              <a:rPr lang="en-US" sz="1400" b="1" u="sng">
                <a:solidFill>
                  <a:srgbClr val="53315D"/>
                </a:solidFill>
              </a:rPr>
              <a:t>Consider the limitations:</a:t>
            </a:r>
          </a:p>
          <a:p>
            <a:pPr algn="ctr"/>
            <a:r>
              <a:rPr lang="en-US" sz="1400">
                <a:solidFill>
                  <a:srgbClr val="53315D"/>
                </a:solidFill>
              </a:rPr>
              <a:t>Justify how </a:t>
            </a:r>
            <a:r>
              <a:rPr lang="en-US" sz="1400" b="1">
                <a:solidFill>
                  <a:srgbClr val="53315D"/>
                </a:solidFill>
              </a:rPr>
              <a:t>reliable</a:t>
            </a:r>
            <a:r>
              <a:rPr lang="en-US" sz="1400">
                <a:solidFill>
                  <a:srgbClr val="53315D"/>
                </a:solidFill>
              </a:rPr>
              <a:t> you think this method of data collection is?</a:t>
            </a:r>
            <a:endParaRPr lang="en-GB" sz="1400">
              <a:solidFill>
                <a:srgbClr val="53315D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29B9F1-9684-42D0-A154-426D5AB2A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42" y="476672"/>
            <a:ext cx="4402144" cy="61940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0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57"/>
    </mc:Choice>
    <mc:Fallback xmlns="">
      <p:transition spd="slow" advTm="47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532</Words>
  <Application>Microsoft Office PowerPoint</Application>
  <PresentationFormat>On-screen Show (4:3)</PresentationFormat>
  <Paragraphs>79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Webster</dc:creator>
  <cp:lastModifiedBy>Chris Webster</cp:lastModifiedBy>
  <cp:revision>3</cp:revision>
  <dcterms:created xsi:type="dcterms:W3CDTF">2020-08-18T20:42:49Z</dcterms:created>
  <dcterms:modified xsi:type="dcterms:W3CDTF">2020-09-11T13:33:17Z</dcterms:modified>
</cp:coreProperties>
</file>